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40" r:id="rId2"/>
    <p:sldId id="301" r:id="rId3"/>
    <p:sldId id="259" r:id="rId4"/>
    <p:sldId id="360" r:id="rId5"/>
    <p:sldId id="260" r:id="rId6"/>
    <p:sldId id="308" r:id="rId7"/>
    <p:sldId id="309" r:id="rId8"/>
    <p:sldId id="341" r:id="rId9"/>
    <p:sldId id="315" r:id="rId10"/>
    <p:sldId id="343" r:id="rId11"/>
    <p:sldId id="342" r:id="rId12"/>
    <p:sldId id="316" r:id="rId13"/>
    <p:sldId id="344" r:id="rId14"/>
    <p:sldId id="345" r:id="rId15"/>
    <p:sldId id="346" r:id="rId16"/>
    <p:sldId id="347" r:id="rId17"/>
    <p:sldId id="349" r:id="rId18"/>
    <p:sldId id="348" r:id="rId19"/>
    <p:sldId id="317" r:id="rId20"/>
    <p:sldId id="354" r:id="rId21"/>
    <p:sldId id="351" r:id="rId22"/>
    <p:sldId id="352" r:id="rId23"/>
    <p:sldId id="362" r:id="rId24"/>
    <p:sldId id="355" r:id="rId25"/>
    <p:sldId id="322" r:id="rId26"/>
    <p:sldId id="356" r:id="rId27"/>
    <p:sldId id="357" r:id="rId28"/>
    <p:sldId id="361" r:id="rId29"/>
    <p:sldId id="358" r:id="rId30"/>
    <p:sldId id="331" r:id="rId31"/>
    <p:sldId id="359" r:id="rId32"/>
    <p:sldId id="296" r:id="rId33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859C"/>
    <a:srgbClr val="215968"/>
    <a:srgbClr val="F87A08"/>
    <a:srgbClr val="202A36"/>
    <a:srgbClr val="7CBF33"/>
    <a:srgbClr val="2DB2A4"/>
    <a:srgbClr val="34495E"/>
    <a:srgbClr val="E8E8E8"/>
    <a:srgbClr val="F9F9F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53" y="38"/>
      </p:cViewPr>
      <p:guideLst>
        <p:guide orient="horz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22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03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30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817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63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218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71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092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63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152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76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62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235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046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464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762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197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702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53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04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2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30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8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4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6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9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8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2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3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0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96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4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255341" y="-708992"/>
            <a:ext cx="609600" cy="6096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61" name="矩形 1"/>
          <p:cNvSpPr/>
          <p:nvPr/>
        </p:nvSpPr>
        <p:spPr>
          <a:xfrm>
            <a:off x="0" y="1808951"/>
            <a:ext cx="12218267" cy="3312368"/>
          </a:xfrm>
          <a:custGeom>
            <a:avLst/>
            <a:gdLst>
              <a:gd name="connsiteX0" fmla="*/ 0 w 12218267"/>
              <a:gd name="connsiteY0" fmla="*/ 0 h 3312368"/>
              <a:gd name="connsiteX1" fmla="*/ 12218267 w 12218267"/>
              <a:gd name="connsiteY1" fmla="*/ 0 h 3312368"/>
              <a:gd name="connsiteX2" fmla="*/ 12218267 w 12218267"/>
              <a:gd name="connsiteY2" fmla="*/ 3312368 h 3312368"/>
              <a:gd name="connsiteX3" fmla="*/ 0 w 12218267"/>
              <a:gd name="connsiteY3" fmla="*/ 3312368 h 3312368"/>
              <a:gd name="connsiteX4" fmla="*/ 0 w 12218267"/>
              <a:gd name="connsiteY4" fmla="*/ 0 h 3312368"/>
              <a:gd name="connsiteX0" fmla="*/ 0 w 12218267"/>
              <a:gd name="connsiteY0" fmla="*/ 4337 h 3316705"/>
              <a:gd name="connsiteX1" fmla="*/ 6077243 w 12218267"/>
              <a:gd name="connsiteY1" fmla="*/ 0 h 3316705"/>
              <a:gd name="connsiteX2" fmla="*/ 12218267 w 12218267"/>
              <a:gd name="connsiteY2" fmla="*/ 4337 h 3316705"/>
              <a:gd name="connsiteX3" fmla="*/ 12218267 w 12218267"/>
              <a:gd name="connsiteY3" fmla="*/ 3316705 h 3316705"/>
              <a:gd name="connsiteX4" fmla="*/ 0 w 12218267"/>
              <a:gd name="connsiteY4" fmla="*/ 3316705 h 3316705"/>
              <a:gd name="connsiteX5" fmla="*/ 0 w 12218267"/>
              <a:gd name="connsiteY5" fmla="*/ 4337 h 3316705"/>
              <a:gd name="connsiteX0" fmla="*/ 0 w 12218267"/>
              <a:gd name="connsiteY0" fmla="*/ 0 h 3312368"/>
              <a:gd name="connsiteX1" fmla="*/ 6091310 w 12218267"/>
              <a:gd name="connsiteY1" fmla="*/ 895996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0 w 12218267"/>
              <a:gd name="connsiteY4" fmla="*/ 3312368 h 3312368"/>
              <a:gd name="connsiteX5" fmla="*/ 0 w 12218267"/>
              <a:gd name="connsiteY5" fmla="*/ 0 h 3312368"/>
              <a:gd name="connsiteX0" fmla="*/ 0 w 12218267"/>
              <a:gd name="connsiteY0" fmla="*/ 0 h 3312368"/>
              <a:gd name="connsiteX1" fmla="*/ 603504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0 w 12218267"/>
              <a:gd name="connsiteY4" fmla="*/ 3312368 h 3312368"/>
              <a:gd name="connsiteX5" fmla="*/ 0 w 12218267"/>
              <a:gd name="connsiteY5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0 w 12218267"/>
              <a:gd name="connsiteY4" fmla="*/ 3312368 h 3312368"/>
              <a:gd name="connsiteX5" fmla="*/ 0 w 12218267"/>
              <a:gd name="connsiteY5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05378 w 12218267"/>
              <a:gd name="connsiteY4" fmla="*/ 3301570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33513 w 12218267"/>
              <a:gd name="connsiteY4" fmla="*/ 2710727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19445 w 12218267"/>
              <a:gd name="connsiteY4" fmla="*/ 2471576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19445 w 12218267"/>
              <a:gd name="connsiteY4" fmla="*/ 2232425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33513 w 12218267"/>
              <a:gd name="connsiteY4" fmla="*/ 2443440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  <a:gd name="connsiteX0" fmla="*/ 0 w 12218267"/>
              <a:gd name="connsiteY0" fmla="*/ 0 h 3312368"/>
              <a:gd name="connsiteX1" fmla="*/ 6091310 w 12218267"/>
              <a:gd name="connsiteY1" fmla="*/ 853793 h 3312368"/>
              <a:gd name="connsiteX2" fmla="*/ 12218267 w 12218267"/>
              <a:gd name="connsiteY2" fmla="*/ 0 h 3312368"/>
              <a:gd name="connsiteX3" fmla="*/ 12218267 w 12218267"/>
              <a:gd name="connsiteY3" fmla="*/ 3312368 h 3312368"/>
              <a:gd name="connsiteX4" fmla="*/ 6100856 w 12218267"/>
              <a:gd name="connsiteY4" fmla="*/ 2443440 h 3312368"/>
              <a:gd name="connsiteX5" fmla="*/ 0 w 12218267"/>
              <a:gd name="connsiteY5" fmla="*/ 3312368 h 3312368"/>
              <a:gd name="connsiteX6" fmla="*/ 0 w 12218267"/>
              <a:gd name="connsiteY6" fmla="*/ 0 h 331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8267" h="3312368">
                <a:moveTo>
                  <a:pt x="0" y="0"/>
                </a:moveTo>
                <a:lnTo>
                  <a:pt x="6091310" y="853793"/>
                </a:lnTo>
                <a:lnTo>
                  <a:pt x="12218267" y="0"/>
                </a:lnTo>
                <a:lnTo>
                  <a:pt x="12218267" y="3312368"/>
                </a:lnTo>
                <a:lnTo>
                  <a:pt x="6100856" y="2443440"/>
                </a:lnTo>
                <a:lnTo>
                  <a:pt x="0" y="3312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2"/>
          <p:cNvSpPr/>
          <p:nvPr/>
        </p:nvSpPr>
        <p:spPr>
          <a:xfrm>
            <a:off x="1617549" y="1515105"/>
            <a:ext cx="3898393" cy="984509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" fmla="*/ 29183 w 4608512"/>
              <a:gd name="connsiteY0" fmla="*/ 0 h 245207"/>
              <a:gd name="connsiteX1" fmla="*/ 4608512 w 4608512"/>
              <a:gd name="connsiteY1" fmla="*/ 29183 h 245207"/>
              <a:gd name="connsiteX2" fmla="*/ 4608512 w 4608512"/>
              <a:gd name="connsiteY2" fmla="*/ 245207 h 245207"/>
              <a:gd name="connsiteX3" fmla="*/ 0 w 4608512"/>
              <a:gd name="connsiteY3" fmla="*/ 245207 h 245207"/>
              <a:gd name="connsiteX4" fmla="*/ 29183 w 4608512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9183 h 245207"/>
              <a:gd name="connsiteX2" fmla="*/ 4696061 w 4696061"/>
              <a:gd name="connsiteY2" fmla="*/ 245207 h 245207"/>
              <a:gd name="connsiteX3" fmla="*/ 0 w 4696061"/>
              <a:gd name="connsiteY3" fmla="*/ 211160 h 245207"/>
              <a:gd name="connsiteX4" fmla="*/ 116732 w 4696061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45207 h 245207"/>
              <a:gd name="connsiteX2" fmla="*/ 0 w 4696061"/>
              <a:gd name="connsiteY2" fmla="*/ 211160 h 245207"/>
              <a:gd name="connsiteX3" fmla="*/ 116732 w 4696061"/>
              <a:gd name="connsiteY3" fmla="*/ 0 h 245207"/>
              <a:gd name="connsiteX0" fmla="*/ 116732 w 3898393"/>
              <a:gd name="connsiteY0" fmla="*/ 0 h 984509"/>
              <a:gd name="connsiteX1" fmla="*/ 3898393 w 3898393"/>
              <a:gd name="connsiteY1" fmla="*/ 984509 h 984509"/>
              <a:gd name="connsiteX2" fmla="*/ 0 w 3898393"/>
              <a:gd name="connsiteY2" fmla="*/ 211160 h 984509"/>
              <a:gd name="connsiteX3" fmla="*/ 116732 w 3898393"/>
              <a:gd name="connsiteY3" fmla="*/ 0 h 98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8393" h="984509">
                <a:moveTo>
                  <a:pt x="116732" y="0"/>
                </a:moveTo>
                <a:lnTo>
                  <a:pt x="3898393" y="984509"/>
                </a:lnTo>
                <a:lnTo>
                  <a:pt x="0" y="211160"/>
                </a:lnTo>
                <a:lnTo>
                  <a:pt x="116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2"/>
          <p:cNvSpPr/>
          <p:nvPr/>
        </p:nvSpPr>
        <p:spPr>
          <a:xfrm flipH="1">
            <a:off x="7177707" y="1473237"/>
            <a:ext cx="3913795" cy="994783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" fmla="*/ 29183 w 4608512"/>
              <a:gd name="connsiteY0" fmla="*/ 0 h 245207"/>
              <a:gd name="connsiteX1" fmla="*/ 4608512 w 4608512"/>
              <a:gd name="connsiteY1" fmla="*/ 29183 h 245207"/>
              <a:gd name="connsiteX2" fmla="*/ 4608512 w 4608512"/>
              <a:gd name="connsiteY2" fmla="*/ 245207 h 245207"/>
              <a:gd name="connsiteX3" fmla="*/ 0 w 4608512"/>
              <a:gd name="connsiteY3" fmla="*/ 245207 h 245207"/>
              <a:gd name="connsiteX4" fmla="*/ 29183 w 4608512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9183 h 245207"/>
              <a:gd name="connsiteX2" fmla="*/ 4696061 w 4696061"/>
              <a:gd name="connsiteY2" fmla="*/ 245207 h 245207"/>
              <a:gd name="connsiteX3" fmla="*/ 0 w 4696061"/>
              <a:gd name="connsiteY3" fmla="*/ 211160 h 245207"/>
              <a:gd name="connsiteX4" fmla="*/ 116732 w 4696061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45207 h 245207"/>
              <a:gd name="connsiteX2" fmla="*/ 0 w 4696061"/>
              <a:gd name="connsiteY2" fmla="*/ 211160 h 245207"/>
              <a:gd name="connsiteX3" fmla="*/ 116732 w 4696061"/>
              <a:gd name="connsiteY3" fmla="*/ 0 h 245207"/>
              <a:gd name="connsiteX0" fmla="*/ 116732 w 3898393"/>
              <a:gd name="connsiteY0" fmla="*/ 0 h 984509"/>
              <a:gd name="connsiteX1" fmla="*/ 3898393 w 3898393"/>
              <a:gd name="connsiteY1" fmla="*/ 984509 h 984509"/>
              <a:gd name="connsiteX2" fmla="*/ 0 w 3898393"/>
              <a:gd name="connsiteY2" fmla="*/ 211160 h 984509"/>
              <a:gd name="connsiteX3" fmla="*/ 116732 w 3898393"/>
              <a:gd name="connsiteY3" fmla="*/ 0 h 984509"/>
              <a:gd name="connsiteX0" fmla="*/ 1242579 w 5024240"/>
              <a:gd name="connsiteY0" fmla="*/ 0 h 984509"/>
              <a:gd name="connsiteX1" fmla="*/ 5024240 w 5024240"/>
              <a:gd name="connsiteY1" fmla="*/ 984509 h 984509"/>
              <a:gd name="connsiteX2" fmla="*/ 0 w 5024240"/>
              <a:gd name="connsiteY2" fmla="*/ 303627 h 984509"/>
              <a:gd name="connsiteX3" fmla="*/ 1242579 w 5024240"/>
              <a:gd name="connsiteY3" fmla="*/ 0 h 984509"/>
              <a:gd name="connsiteX0" fmla="*/ 1448526 w 5230187"/>
              <a:gd name="connsiteY0" fmla="*/ 0 h 984509"/>
              <a:gd name="connsiteX1" fmla="*/ 5230187 w 5230187"/>
              <a:gd name="connsiteY1" fmla="*/ 984509 h 984509"/>
              <a:gd name="connsiteX2" fmla="*/ 0 w 5230187"/>
              <a:gd name="connsiteY2" fmla="*/ 170063 h 984509"/>
              <a:gd name="connsiteX3" fmla="*/ 1448526 w 5230187"/>
              <a:gd name="connsiteY3" fmla="*/ 0 h 984509"/>
              <a:gd name="connsiteX0" fmla="*/ 130462 w 5230187"/>
              <a:gd name="connsiteY0" fmla="*/ 0 h 994783"/>
              <a:gd name="connsiteX1" fmla="*/ 5230187 w 5230187"/>
              <a:gd name="connsiteY1" fmla="*/ 994783 h 994783"/>
              <a:gd name="connsiteX2" fmla="*/ 0 w 5230187"/>
              <a:gd name="connsiteY2" fmla="*/ 180337 h 994783"/>
              <a:gd name="connsiteX3" fmla="*/ 130462 w 5230187"/>
              <a:gd name="connsiteY3" fmla="*/ 0 h 99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0187" h="994783">
                <a:moveTo>
                  <a:pt x="130462" y="0"/>
                </a:moveTo>
                <a:lnTo>
                  <a:pt x="5230187" y="994783"/>
                </a:lnTo>
                <a:lnTo>
                  <a:pt x="0" y="180337"/>
                </a:lnTo>
                <a:lnTo>
                  <a:pt x="13046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2"/>
          <p:cNvSpPr/>
          <p:nvPr/>
        </p:nvSpPr>
        <p:spPr>
          <a:xfrm flipH="1">
            <a:off x="7353816" y="1583824"/>
            <a:ext cx="2115818" cy="717381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" fmla="*/ 29183 w 4608512"/>
              <a:gd name="connsiteY0" fmla="*/ 0 h 245207"/>
              <a:gd name="connsiteX1" fmla="*/ 4608512 w 4608512"/>
              <a:gd name="connsiteY1" fmla="*/ 29183 h 245207"/>
              <a:gd name="connsiteX2" fmla="*/ 4608512 w 4608512"/>
              <a:gd name="connsiteY2" fmla="*/ 245207 h 245207"/>
              <a:gd name="connsiteX3" fmla="*/ 0 w 4608512"/>
              <a:gd name="connsiteY3" fmla="*/ 245207 h 245207"/>
              <a:gd name="connsiteX4" fmla="*/ 29183 w 4608512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9183 h 245207"/>
              <a:gd name="connsiteX2" fmla="*/ 4696061 w 4696061"/>
              <a:gd name="connsiteY2" fmla="*/ 245207 h 245207"/>
              <a:gd name="connsiteX3" fmla="*/ 0 w 4696061"/>
              <a:gd name="connsiteY3" fmla="*/ 211160 h 245207"/>
              <a:gd name="connsiteX4" fmla="*/ 116732 w 4696061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45207 h 245207"/>
              <a:gd name="connsiteX2" fmla="*/ 0 w 4696061"/>
              <a:gd name="connsiteY2" fmla="*/ 211160 h 245207"/>
              <a:gd name="connsiteX3" fmla="*/ 116732 w 4696061"/>
              <a:gd name="connsiteY3" fmla="*/ 0 h 245207"/>
              <a:gd name="connsiteX0" fmla="*/ 116732 w 3898393"/>
              <a:gd name="connsiteY0" fmla="*/ 0 h 984509"/>
              <a:gd name="connsiteX1" fmla="*/ 3898393 w 3898393"/>
              <a:gd name="connsiteY1" fmla="*/ 984509 h 984509"/>
              <a:gd name="connsiteX2" fmla="*/ 0 w 3898393"/>
              <a:gd name="connsiteY2" fmla="*/ 211160 h 984509"/>
              <a:gd name="connsiteX3" fmla="*/ 116732 w 3898393"/>
              <a:gd name="connsiteY3" fmla="*/ 0 h 984509"/>
              <a:gd name="connsiteX0" fmla="*/ 1283768 w 3898393"/>
              <a:gd name="connsiteY0" fmla="*/ 55968 h 773349"/>
              <a:gd name="connsiteX1" fmla="*/ 3898393 w 3898393"/>
              <a:gd name="connsiteY1" fmla="*/ 773349 h 773349"/>
              <a:gd name="connsiteX2" fmla="*/ 0 w 3898393"/>
              <a:gd name="connsiteY2" fmla="*/ 0 h 773349"/>
              <a:gd name="connsiteX3" fmla="*/ 1283768 w 3898393"/>
              <a:gd name="connsiteY3" fmla="*/ 55968 h 773349"/>
              <a:gd name="connsiteX0" fmla="*/ 212841 w 2827466"/>
              <a:gd name="connsiteY0" fmla="*/ 0 h 717381"/>
              <a:gd name="connsiteX1" fmla="*/ 2827466 w 2827466"/>
              <a:gd name="connsiteY1" fmla="*/ 717381 h 717381"/>
              <a:gd name="connsiteX2" fmla="*/ 0 w 2827466"/>
              <a:gd name="connsiteY2" fmla="*/ 108418 h 717381"/>
              <a:gd name="connsiteX3" fmla="*/ 212841 w 2827466"/>
              <a:gd name="connsiteY3" fmla="*/ 0 h 71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7466" h="717381">
                <a:moveTo>
                  <a:pt x="212841" y="0"/>
                </a:moveTo>
                <a:lnTo>
                  <a:pt x="2827466" y="717381"/>
                </a:lnTo>
                <a:lnTo>
                  <a:pt x="0" y="108418"/>
                </a:lnTo>
                <a:lnTo>
                  <a:pt x="21284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2"/>
          <p:cNvSpPr/>
          <p:nvPr/>
        </p:nvSpPr>
        <p:spPr>
          <a:xfrm rot="20121383">
            <a:off x="1158051" y="4489209"/>
            <a:ext cx="3884816" cy="907491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" fmla="*/ 29183 w 4608512"/>
              <a:gd name="connsiteY0" fmla="*/ 0 h 245207"/>
              <a:gd name="connsiteX1" fmla="*/ 4608512 w 4608512"/>
              <a:gd name="connsiteY1" fmla="*/ 29183 h 245207"/>
              <a:gd name="connsiteX2" fmla="*/ 4608512 w 4608512"/>
              <a:gd name="connsiteY2" fmla="*/ 245207 h 245207"/>
              <a:gd name="connsiteX3" fmla="*/ 0 w 4608512"/>
              <a:gd name="connsiteY3" fmla="*/ 245207 h 245207"/>
              <a:gd name="connsiteX4" fmla="*/ 29183 w 4608512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9183 h 245207"/>
              <a:gd name="connsiteX2" fmla="*/ 4696061 w 4696061"/>
              <a:gd name="connsiteY2" fmla="*/ 245207 h 245207"/>
              <a:gd name="connsiteX3" fmla="*/ 0 w 4696061"/>
              <a:gd name="connsiteY3" fmla="*/ 211160 h 245207"/>
              <a:gd name="connsiteX4" fmla="*/ 116732 w 4696061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45207 h 245207"/>
              <a:gd name="connsiteX2" fmla="*/ 0 w 4696061"/>
              <a:gd name="connsiteY2" fmla="*/ 211160 h 245207"/>
              <a:gd name="connsiteX3" fmla="*/ 116732 w 4696061"/>
              <a:gd name="connsiteY3" fmla="*/ 0 h 245207"/>
              <a:gd name="connsiteX0" fmla="*/ 116732 w 3898393"/>
              <a:gd name="connsiteY0" fmla="*/ 0 h 984509"/>
              <a:gd name="connsiteX1" fmla="*/ 3898393 w 3898393"/>
              <a:gd name="connsiteY1" fmla="*/ 984509 h 984509"/>
              <a:gd name="connsiteX2" fmla="*/ 0 w 3898393"/>
              <a:gd name="connsiteY2" fmla="*/ 211160 h 984509"/>
              <a:gd name="connsiteX3" fmla="*/ 116732 w 3898393"/>
              <a:gd name="connsiteY3" fmla="*/ 0 h 984509"/>
              <a:gd name="connsiteX0" fmla="*/ 19496 w 3801157"/>
              <a:gd name="connsiteY0" fmla="*/ 0 h 984509"/>
              <a:gd name="connsiteX1" fmla="*/ 3801157 w 3801157"/>
              <a:gd name="connsiteY1" fmla="*/ 984509 h 984509"/>
              <a:gd name="connsiteX2" fmla="*/ 0 w 3801157"/>
              <a:gd name="connsiteY2" fmla="*/ 368805 h 984509"/>
              <a:gd name="connsiteX3" fmla="*/ 19496 w 3801157"/>
              <a:gd name="connsiteY3" fmla="*/ 0 h 984509"/>
              <a:gd name="connsiteX0" fmla="*/ 0 w 3884816"/>
              <a:gd name="connsiteY0" fmla="*/ 0 h 907491"/>
              <a:gd name="connsiteX1" fmla="*/ 3884816 w 3884816"/>
              <a:gd name="connsiteY1" fmla="*/ 907491 h 907491"/>
              <a:gd name="connsiteX2" fmla="*/ 83659 w 3884816"/>
              <a:gd name="connsiteY2" fmla="*/ 291787 h 907491"/>
              <a:gd name="connsiteX3" fmla="*/ 0 w 3884816"/>
              <a:gd name="connsiteY3" fmla="*/ 0 h 907491"/>
              <a:gd name="connsiteX0" fmla="*/ 0 w 3884816"/>
              <a:gd name="connsiteY0" fmla="*/ 0 h 907491"/>
              <a:gd name="connsiteX1" fmla="*/ 3884816 w 3884816"/>
              <a:gd name="connsiteY1" fmla="*/ 907491 h 907491"/>
              <a:gd name="connsiteX2" fmla="*/ 54105 w 3884816"/>
              <a:gd name="connsiteY2" fmla="*/ 233013 h 907491"/>
              <a:gd name="connsiteX3" fmla="*/ 0 w 3884816"/>
              <a:gd name="connsiteY3" fmla="*/ 0 h 90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4816" h="907491">
                <a:moveTo>
                  <a:pt x="0" y="0"/>
                </a:moveTo>
                <a:lnTo>
                  <a:pt x="3884816" y="907491"/>
                </a:lnTo>
                <a:lnTo>
                  <a:pt x="54105" y="2330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2"/>
          <p:cNvSpPr/>
          <p:nvPr/>
        </p:nvSpPr>
        <p:spPr>
          <a:xfrm rot="2083323" flipH="1">
            <a:off x="6610020" y="4089456"/>
            <a:ext cx="2531528" cy="1073693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" fmla="*/ 29183 w 4608512"/>
              <a:gd name="connsiteY0" fmla="*/ 0 h 245207"/>
              <a:gd name="connsiteX1" fmla="*/ 4608512 w 4608512"/>
              <a:gd name="connsiteY1" fmla="*/ 29183 h 245207"/>
              <a:gd name="connsiteX2" fmla="*/ 4608512 w 4608512"/>
              <a:gd name="connsiteY2" fmla="*/ 245207 h 245207"/>
              <a:gd name="connsiteX3" fmla="*/ 0 w 4608512"/>
              <a:gd name="connsiteY3" fmla="*/ 245207 h 245207"/>
              <a:gd name="connsiteX4" fmla="*/ 29183 w 4608512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9183 h 245207"/>
              <a:gd name="connsiteX2" fmla="*/ 4696061 w 4696061"/>
              <a:gd name="connsiteY2" fmla="*/ 245207 h 245207"/>
              <a:gd name="connsiteX3" fmla="*/ 0 w 4696061"/>
              <a:gd name="connsiteY3" fmla="*/ 211160 h 245207"/>
              <a:gd name="connsiteX4" fmla="*/ 116732 w 4696061"/>
              <a:gd name="connsiteY4" fmla="*/ 0 h 245207"/>
              <a:gd name="connsiteX0" fmla="*/ 116732 w 4696061"/>
              <a:gd name="connsiteY0" fmla="*/ 0 h 245207"/>
              <a:gd name="connsiteX1" fmla="*/ 4696061 w 4696061"/>
              <a:gd name="connsiteY1" fmla="*/ 245207 h 245207"/>
              <a:gd name="connsiteX2" fmla="*/ 0 w 4696061"/>
              <a:gd name="connsiteY2" fmla="*/ 211160 h 245207"/>
              <a:gd name="connsiteX3" fmla="*/ 116732 w 4696061"/>
              <a:gd name="connsiteY3" fmla="*/ 0 h 245207"/>
              <a:gd name="connsiteX0" fmla="*/ 116732 w 3898393"/>
              <a:gd name="connsiteY0" fmla="*/ 0 h 984509"/>
              <a:gd name="connsiteX1" fmla="*/ 3898393 w 3898393"/>
              <a:gd name="connsiteY1" fmla="*/ 984509 h 984509"/>
              <a:gd name="connsiteX2" fmla="*/ 0 w 3898393"/>
              <a:gd name="connsiteY2" fmla="*/ 211160 h 984509"/>
              <a:gd name="connsiteX3" fmla="*/ 116732 w 3898393"/>
              <a:gd name="connsiteY3" fmla="*/ 0 h 984509"/>
              <a:gd name="connsiteX0" fmla="*/ 1283768 w 3898393"/>
              <a:gd name="connsiteY0" fmla="*/ 55968 h 773349"/>
              <a:gd name="connsiteX1" fmla="*/ 3898393 w 3898393"/>
              <a:gd name="connsiteY1" fmla="*/ 773349 h 773349"/>
              <a:gd name="connsiteX2" fmla="*/ 0 w 3898393"/>
              <a:gd name="connsiteY2" fmla="*/ 0 h 773349"/>
              <a:gd name="connsiteX3" fmla="*/ 1283768 w 3898393"/>
              <a:gd name="connsiteY3" fmla="*/ 55968 h 773349"/>
              <a:gd name="connsiteX0" fmla="*/ 212841 w 2827466"/>
              <a:gd name="connsiteY0" fmla="*/ 0 h 717381"/>
              <a:gd name="connsiteX1" fmla="*/ 2827466 w 2827466"/>
              <a:gd name="connsiteY1" fmla="*/ 717381 h 717381"/>
              <a:gd name="connsiteX2" fmla="*/ 0 w 2827466"/>
              <a:gd name="connsiteY2" fmla="*/ 108418 h 717381"/>
              <a:gd name="connsiteX3" fmla="*/ 212841 w 2827466"/>
              <a:gd name="connsiteY3" fmla="*/ 0 h 717381"/>
              <a:gd name="connsiteX0" fmla="*/ 0 w 3321217"/>
              <a:gd name="connsiteY0" fmla="*/ 0 h 1108806"/>
              <a:gd name="connsiteX1" fmla="*/ 3321217 w 3321217"/>
              <a:gd name="connsiteY1" fmla="*/ 1108806 h 1108806"/>
              <a:gd name="connsiteX2" fmla="*/ 493751 w 3321217"/>
              <a:gd name="connsiteY2" fmla="*/ 499843 h 1108806"/>
              <a:gd name="connsiteX3" fmla="*/ 0 w 3321217"/>
              <a:gd name="connsiteY3" fmla="*/ 0 h 1108806"/>
              <a:gd name="connsiteX0" fmla="*/ 61782 w 3382999"/>
              <a:gd name="connsiteY0" fmla="*/ 0 h 1108806"/>
              <a:gd name="connsiteX1" fmla="*/ 3382999 w 3382999"/>
              <a:gd name="connsiteY1" fmla="*/ 1108806 h 1108806"/>
              <a:gd name="connsiteX2" fmla="*/ 0 w 3382999"/>
              <a:gd name="connsiteY2" fmla="*/ 161755 h 1108806"/>
              <a:gd name="connsiteX3" fmla="*/ 61782 w 3382999"/>
              <a:gd name="connsiteY3" fmla="*/ 0 h 1108806"/>
              <a:gd name="connsiteX0" fmla="*/ 129492 w 3382999"/>
              <a:gd name="connsiteY0" fmla="*/ 0 h 1073693"/>
              <a:gd name="connsiteX1" fmla="*/ 3382999 w 3382999"/>
              <a:gd name="connsiteY1" fmla="*/ 1073693 h 1073693"/>
              <a:gd name="connsiteX2" fmla="*/ 0 w 3382999"/>
              <a:gd name="connsiteY2" fmla="*/ 126642 h 1073693"/>
              <a:gd name="connsiteX3" fmla="*/ 129492 w 3382999"/>
              <a:gd name="connsiteY3" fmla="*/ 0 h 107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2999" h="1073693">
                <a:moveTo>
                  <a:pt x="129492" y="0"/>
                </a:moveTo>
                <a:lnTo>
                  <a:pt x="3382999" y="1073693"/>
                </a:lnTo>
                <a:lnTo>
                  <a:pt x="0" y="126642"/>
                </a:lnTo>
                <a:lnTo>
                  <a:pt x="12949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4081363" y="5358163"/>
            <a:ext cx="663125" cy="663125"/>
            <a:chOff x="8077071" y="845254"/>
            <a:chExt cx="2036801" cy="2036802"/>
          </a:xfrm>
        </p:grpSpPr>
        <p:sp>
          <p:nvSpPr>
            <p:cNvPr id="69" name="椭圆 68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873451" y="5358163"/>
            <a:ext cx="663125" cy="663125"/>
            <a:chOff x="8125599" y="1434035"/>
            <a:chExt cx="2036802" cy="2036802"/>
          </a:xfrm>
        </p:grpSpPr>
        <p:sp>
          <p:nvSpPr>
            <p:cNvPr id="72" name="椭圆 7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261"/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726382" y="5358163"/>
            <a:ext cx="663125" cy="663125"/>
            <a:chOff x="8125599" y="1434035"/>
            <a:chExt cx="2036802" cy="2036802"/>
          </a:xfrm>
        </p:grpSpPr>
        <p:sp>
          <p:nvSpPr>
            <p:cNvPr id="76" name="椭圆 75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78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9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6544688" y="5358163"/>
            <a:ext cx="663125" cy="663125"/>
            <a:chOff x="8125599" y="1434035"/>
            <a:chExt cx="2036802" cy="2036802"/>
          </a:xfrm>
        </p:grpSpPr>
        <p:sp>
          <p:nvSpPr>
            <p:cNvPr id="82" name="椭圆 8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393731" y="5358163"/>
            <a:ext cx="663125" cy="663125"/>
            <a:chOff x="8125599" y="1434035"/>
            <a:chExt cx="2036802" cy="2036802"/>
          </a:xfrm>
        </p:grpSpPr>
        <p:sp>
          <p:nvSpPr>
            <p:cNvPr id="85" name="椭圆 84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6" name="TextBox 7"/>
          <p:cNvSpPr>
            <a:spLocks noChangeArrowheads="1"/>
          </p:cNvSpPr>
          <p:nvPr/>
        </p:nvSpPr>
        <p:spPr bwMode="auto">
          <a:xfrm>
            <a:off x="2832769" y="3256468"/>
            <a:ext cx="65527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数学助理的设计与实现</a:t>
            </a:r>
            <a:endParaRPr lang="zh-CN" altLang="en-US" sz="36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111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1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、图像预处理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cxnSp>
        <p:nvCxnSpPr>
          <p:cNvPr id="15" name="肘形连接符 14"/>
          <p:cNvCxnSpPr/>
          <p:nvPr/>
        </p:nvCxnSpPr>
        <p:spPr>
          <a:xfrm flipV="1">
            <a:off x="3865339" y="2060848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>
            <a:off x="3865339" y="3137557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6774787" y="1726526"/>
            <a:ext cx="546935" cy="546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Impact MT Std" pitchFamily="34" charset="0"/>
            </a:endParaRPr>
          </a:p>
        </p:txBody>
      </p:sp>
      <p:sp>
        <p:nvSpPr>
          <p:cNvPr id="21" name="标题 4"/>
          <p:cNvSpPr txBox="1">
            <a:spLocks/>
          </p:cNvSpPr>
          <p:nvPr/>
        </p:nvSpPr>
        <p:spPr>
          <a:xfrm>
            <a:off x="6803916" y="1821099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</a:p>
        </p:txBody>
      </p:sp>
      <p:cxnSp>
        <p:nvCxnSpPr>
          <p:cNvPr id="23" name="肘形连接符 22"/>
          <p:cNvCxnSpPr/>
          <p:nvPr/>
        </p:nvCxnSpPr>
        <p:spPr>
          <a:xfrm flipV="1">
            <a:off x="4484283" y="3048647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>
            <a:off x="4441403" y="4125399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494868" y="2734638"/>
            <a:ext cx="546935" cy="546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Impact MT Std" pitchFamily="34" charset="0"/>
            </a:endParaRPr>
          </a:p>
        </p:txBody>
      </p:sp>
      <p:sp>
        <p:nvSpPr>
          <p:cNvPr id="26" name="标题 4"/>
          <p:cNvSpPr txBox="1">
            <a:spLocks/>
          </p:cNvSpPr>
          <p:nvPr/>
        </p:nvSpPr>
        <p:spPr>
          <a:xfrm>
            <a:off x="7523997" y="2829211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7" name="椭圆 26"/>
          <p:cNvSpPr/>
          <p:nvPr/>
        </p:nvSpPr>
        <p:spPr>
          <a:xfrm>
            <a:off x="6702780" y="3641613"/>
            <a:ext cx="546935" cy="546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Impact MT Std" pitchFamily="34" charset="0"/>
            </a:endParaRPr>
          </a:p>
        </p:txBody>
      </p:sp>
      <p:sp>
        <p:nvSpPr>
          <p:cNvPr id="28" name="标题 4"/>
          <p:cNvSpPr txBox="1">
            <a:spLocks/>
          </p:cNvSpPr>
          <p:nvPr/>
        </p:nvSpPr>
        <p:spPr>
          <a:xfrm>
            <a:off x="6731909" y="3736186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9" name="椭圆 28"/>
          <p:cNvSpPr/>
          <p:nvPr/>
        </p:nvSpPr>
        <p:spPr>
          <a:xfrm>
            <a:off x="7422860" y="4649725"/>
            <a:ext cx="546935" cy="546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Impact MT Std" pitchFamily="34" charset="0"/>
            </a:endParaRPr>
          </a:p>
        </p:txBody>
      </p:sp>
      <p:sp>
        <p:nvSpPr>
          <p:cNvPr id="30" name="标题 4"/>
          <p:cNvSpPr txBox="1">
            <a:spLocks/>
          </p:cNvSpPr>
          <p:nvPr/>
        </p:nvSpPr>
        <p:spPr>
          <a:xfrm>
            <a:off x="7451989" y="4744298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31" name="Freeform 9"/>
          <p:cNvSpPr>
            <a:spLocks/>
          </p:cNvSpPr>
          <p:nvPr/>
        </p:nvSpPr>
        <p:spPr bwMode="auto">
          <a:xfrm flipH="1">
            <a:off x="1842240" y="2399948"/>
            <a:ext cx="2952328" cy="184358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vert="horz" wrap="square" lIns="75520" tIns="37760" rIns="75520" bIns="377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203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74949" y="3604285"/>
            <a:ext cx="21278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图片预处理</a:t>
            </a:r>
            <a:endParaRPr lang="en-US" altLang="zh-CN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2092312" y="4245009"/>
            <a:ext cx="2493107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图片预处理以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OpenCV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作为主要工具。预处理的主要目的是把图片中的字符切割出来，同时避免无关变量对字符识别的影响。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22860" y="1827420"/>
            <a:ext cx="27582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灰度化</a:t>
            </a:r>
          </a:p>
        </p:txBody>
      </p:sp>
      <p:sp>
        <p:nvSpPr>
          <p:cNvPr id="42" name="矩形 41"/>
          <p:cNvSpPr/>
          <p:nvPr/>
        </p:nvSpPr>
        <p:spPr>
          <a:xfrm>
            <a:off x="7321721" y="3770960"/>
            <a:ext cx="212354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高斯滤波</a:t>
            </a:r>
          </a:p>
        </p:txBody>
      </p:sp>
      <p:sp>
        <p:nvSpPr>
          <p:cNvPr id="44" name="矩形 43"/>
          <p:cNvSpPr/>
          <p:nvPr/>
        </p:nvSpPr>
        <p:spPr>
          <a:xfrm>
            <a:off x="7998923" y="4727292"/>
            <a:ext cx="22330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字符切割与细化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036810" y="2881149"/>
            <a:ext cx="27582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二值化</a:t>
            </a:r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2687476" y="2612865"/>
            <a:ext cx="1219570" cy="10151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9" name="组合 48"/>
          <p:cNvGrpSpPr>
            <a:grpSpLocks noChangeAspect="1"/>
          </p:cNvGrpSpPr>
          <p:nvPr/>
        </p:nvGrpSpPr>
        <p:grpSpPr>
          <a:xfrm>
            <a:off x="2914760" y="2790511"/>
            <a:ext cx="810717" cy="69544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1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7939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7" grpId="0" animBg="1"/>
      <p:bldP spid="21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1" grpId="1" animBg="1"/>
      <p:bldP spid="37" grpId="0"/>
      <p:bldP spid="38" grpId="0"/>
      <p:bldP spid="39" grpId="0"/>
      <p:bldP spid="42" grpId="0"/>
      <p:bldP spid="44" grpId="0"/>
      <p:bldP spid="46" grpId="0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、图像预处理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3" y="802368"/>
            <a:ext cx="9582476" cy="57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85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、图像预处理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2" y="1420472"/>
            <a:ext cx="3116731" cy="20388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426" y="1406752"/>
            <a:ext cx="3067305" cy="21202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054" y="1438744"/>
            <a:ext cx="3065496" cy="2088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26" y="4288857"/>
            <a:ext cx="3158172" cy="21644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5459" y="4371504"/>
            <a:ext cx="2662189" cy="2259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7907" y="4296825"/>
            <a:ext cx="2798643" cy="23793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64112" y="9260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原图像</a:t>
            </a:r>
            <a:endParaRPr lang="zh-CN" altLang="en-US" dirty="0"/>
          </a:p>
        </p:txBody>
      </p:sp>
      <p:grpSp>
        <p:nvGrpSpPr>
          <p:cNvPr id="21" name="Group 5"/>
          <p:cNvGrpSpPr/>
          <p:nvPr/>
        </p:nvGrpSpPr>
        <p:grpSpPr>
          <a:xfrm>
            <a:off x="1396007" y="938042"/>
            <a:ext cx="381100" cy="332708"/>
            <a:chOff x="1079332" y="2209483"/>
            <a:chExt cx="298739" cy="264080"/>
          </a:xfrm>
        </p:grpSpPr>
        <p:sp>
          <p:nvSpPr>
            <p:cNvPr id="23" name="Oval 2"/>
            <p:cNvSpPr/>
            <p:nvPr/>
          </p:nvSpPr>
          <p:spPr bwMode="auto">
            <a:xfrm>
              <a:off x="1103804" y="2209483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24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821121" y="9069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灰度化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783296" y="9069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高斯滤波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579119" y="38645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轮廓检测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59796" y="38253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字符切割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24292" y="38703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提取字符骨架</a:t>
            </a:r>
            <a:endParaRPr lang="zh-CN" altLang="en-US" dirty="0"/>
          </a:p>
        </p:txBody>
      </p:sp>
      <p:grpSp>
        <p:nvGrpSpPr>
          <p:cNvPr id="30" name="Group 5"/>
          <p:cNvGrpSpPr/>
          <p:nvPr/>
        </p:nvGrpSpPr>
        <p:grpSpPr>
          <a:xfrm>
            <a:off x="5470306" y="912319"/>
            <a:ext cx="381100" cy="332708"/>
            <a:chOff x="1079332" y="2218182"/>
            <a:chExt cx="298739" cy="264080"/>
          </a:xfrm>
        </p:grpSpPr>
        <p:sp>
          <p:nvSpPr>
            <p:cNvPr id="31" name="Oval 2"/>
            <p:cNvSpPr/>
            <p:nvPr/>
          </p:nvSpPr>
          <p:spPr bwMode="auto">
            <a:xfrm>
              <a:off x="1096661" y="2218182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36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2</a:t>
              </a:r>
              <a:endParaRPr lang="en-US" sz="20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7" name="Group 5"/>
          <p:cNvGrpSpPr/>
          <p:nvPr/>
        </p:nvGrpSpPr>
        <p:grpSpPr>
          <a:xfrm>
            <a:off x="9382001" y="956354"/>
            <a:ext cx="381100" cy="332708"/>
            <a:chOff x="1079332" y="2203296"/>
            <a:chExt cx="298739" cy="264080"/>
          </a:xfrm>
        </p:grpSpPr>
        <p:sp>
          <p:nvSpPr>
            <p:cNvPr id="3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39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3</a:t>
              </a:r>
              <a:endParaRPr lang="en-US" sz="20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0" name="Group 5"/>
          <p:cNvGrpSpPr/>
          <p:nvPr/>
        </p:nvGrpSpPr>
        <p:grpSpPr>
          <a:xfrm>
            <a:off x="1249858" y="3852517"/>
            <a:ext cx="381100" cy="332708"/>
            <a:chOff x="1079332" y="2215881"/>
            <a:chExt cx="298739" cy="264080"/>
          </a:xfrm>
        </p:grpSpPr>
        <p:sp>
          <p:nvSpPr>
            <p:cNvPr id="41" name="Oval 2"/>
            <p:cNvSpPr/>
            <p:nvPr/>
          </p:nvSpPr>
          <p:spPr bwMode="auto">
            <a:xfrm>
              <a:off x="1096661" y="2215881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42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4</a:t>
              </a:r>
              <a:endParaRPr lang="en-US" sz="20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3" name="Group 5"/>
          <p:cNvGrpSpPr/>
          <p:nvPr/>
        </p:nvGrpSpPr>
        <p:grpSpPr>
          <a:xfrm>
            <a:off x="9396839" y="3885971"/>
            <a:ext cx="381100" cy="332708"/>
            <a:chOff x="1079332" y="2210738"/>
            <a:chExt cx="298739" cy="264080"/>
          </a:xfrm>
        </p:grpSpPr>
        <p:sp>
          <p:nvSpPr>
            <p:cNvPr id="44" name="Oval 2"/>
            <p:cNvSpPr/>
            <p:nvPr/>
          </p:nvSpPr>
          <p:spPr bwMode="auto">
            <a:xfrm>
              <a:off x="1096661" y="2210738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45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6</a:t>
              </a:r>
              <a:endParaRPr lang="en-US" sz="20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6" name="Group 5"/>
          <p:cNvGrpSpPr/>
          <p:nvPr/>
        </p:nvGrpSpPr>
        <p:grpSpPr>
          <a:xfrm>
            <a:off x="5470306" y="3838888"/>
            <a:ext cx="381100" cy="332708"/>
            <a:chOff x="1079332" y="2203296"/>
            <a:chExt cx="298739" cy="264080"/>
          </a:xfrm>
        </p:grpSpPr>
        <p:sp>
          <p:nvSpPr>
            <p:cNvPr id="47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49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5</a:t>
              </a:r>
              <a:endParaRPr lang="en-US" sz="20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cs typeface="Bebas Neue" charset="0"/>
                <a:sym typeface="Bebas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86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卷积神经网络模型（</a:t>
            </a:r>
            <a:r>
              <a:rPr lang="en-US" altLang="zh-CN" dirty="0" smtClean="0"/>
              <a:t>CNN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sz="2000" dirty="0"/>
              <a:t>不</a:t>
            </a:r>
            <a:r>
              <a:rPr lang="zh-CN" altLang="en-US" sz="2000" dirty="0" smtClean="0"/>
              <a:t>需要提取字符特征值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图像识别精确度高</a:t>
            </a:r>
            <a:endParaRPr lang="en-US" altLang="zh-CN" sz="2000" dirty="0"/>
          </a:p>
          <a:p>
            <a:pPr lvl="1"/>
            <a:endParaRPr lang="en-US" altLang="zh-CN" sz="2000" dirty="0" smtClean="0"/>
          </a:p>
          <a:p>
            <a:r>
              <a:rPr lang="zh-CN" altLang="en-US" dirty="0"/>
              <a:t>国际数学公式识别比赛数据</a:t>
            </a:r>
            <a:r>
              <a:rPr lang="zh-CN" altLang="en-US" dirty="0" smtClean="0"/>
              <a:t>集（</a:t>
            </a:r>
            <a:r>
              <a:rPr lang="en-US" altLang="zh-CN" dirty="0" smtClean="0"/>
              <a:t>CROHME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海量字符集图片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与实际输入相似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592889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3" y="1916832"/>
            <a:ext cx="10631377" cy="3168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81924" y="551723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卷积</a:t>
            </a:r>
            <a:r>
              <a:rPr lang="zh-CN" altLang="en-US" dirty="0" smtClean="0"/>
              <a:t>神经网络结构图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7400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27" y="737320"/>
            <a:ext cx="8280920" cy="59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44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1" y="3356992"/>
            <a:ext cx="7589192" cy="33123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44" y="859841"/>
            <a:ext cx="3913525" cy="2304256"/>
          </a:xfrm>
          <a:prstGeom prst="rect">
            <a:avLst/>
          </a:prstGeom>
        </p:spPr>
      </p:pic>
      <p:sp>
        <p:nvSpPr>
          <p:cNvPr id="5" name="圆角右箭头 4"/>
          <p:cNvSpPr/>
          <p:nvPr/>
        </p:nvSpPr>
        <p:spPr>
          <a:xfrm>
            <a:off x="7393731" y="1628800"/>
            <a:ext cx="388392" cy="1922904"/>
          </a:xfrm>
          <a:prstGeom prst="ben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5139" y="2123564"/>
            <a:ext cx="293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CROHME</a:t>
            </a:r>
            <a:r>
              <a:rPr lang="zh-CN" altLang="en-US" dirty="0" smtClean="0"/>
              <a:t>数据集：</a:t>
            </a:r>
            <a:r>
              <a:rPr lang="en-US" altLang="zh-CN" dirty="0" smtClean="0"/>
              <a:t>32 </a:t>
            </a:r>
            <a:r>
              <a:rPr lang="zh-CN" altLang="en-US" dirty="0" smtClean="0"/>
              <a:t>种字符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269233" y="4437112"/>
            <a:ext cx="3584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每种字符有</a:t>
            </a:r>
            <a:r>
              <a:rPr lang="en-US" altLang="zh-CN" dirty="0" smtClean="0"/>
              <a:t>400</a:t>
            </a:r>
            <a:r>
              <a:rPr lang="zh-CN" altLang="en-US" dirty="0" smtClean="0"/>
              <a:t>张图片，其中</a:t>
            </a:r>
            <a:r>
              <a:rPr lang="en-US" altLang="zh-CN" dirty="0" smtClean="0"/>
              <a:t>60%</a:t>
            </a:r>
          </a:p>
          <a:p>
            <a:r>
              <a:rPr lang="zh-CN" altLang="en-US" dirty="0" smtClean="0"/>
              <a:t>的图片用于训练，</a:t>
            </a:r>
            <a:r>
              <a:rPr lang="en-US" altLang="zh-CN" dirty="0" smtClean="0"/>
              <a:t>40%</a:t>
            </a:r>
            <a:r>
              <a:rPr lang="zh-CN" altLang="en-US" dirty="0" smtClean="0"/>
              <a:t>的图片用于</a:t>
            </a:r>
            <a:endParaRPr lang="en-US" altLang="zh-CN" dirty="0" smtClean="0"/>
          </a:p>
          <a:p>
            <a:r>
              <a:rPr lang="zh-CN" altLang="en-US" dirty="0" smtClean="0"/>
              <a:t>测试。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3409535" y="2546896"/>
            <a:ext cx="125397" cy="573845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上箭头 8"/>
          <p:cNvSpPr/>
          <p:nvPr/>
        </p:nvSpPr>
        <p:spPr>
          <a:xfrm>
            <a:off x="10171127" y="3356992"/>
            <a:ext cx="129925" cy="936104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62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99" y="2708920"/>
            <a:ext cx="2798643" cy="2379346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5161483" y="3610561"/>
            <a:ext cx="2088232" cy="288032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25779" y="3212976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+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5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264660" y="332069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分类器识别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182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8" y="188640"/>
            <a:ext cx="221014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结构分析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有删减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1026" name="Picture 2" descr="âquestionâçå¾çæç´¢ç»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19" y="2204865"/>
            <a:ext cx="221014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649315" y="2454859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）数学计算题在计算机中以什么样的形式存在？用什么结构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</a:t>
            </a:r>
            <a:r>
              <a:rPr lang="zh-CN" altLang="en-US" dirty="0" smtClean="0"/>
              <a:t>来表示数学计算题才能够完整表达题目原来的含义？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）怎么组织这些符号来形成这种结构？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）怎么利用这种结构对数学计算题进行自动求解？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/>
              <a:t>4</a:t>
            </a:r>
            <a:r>
              <a:rPr lang="zh-CN" altLang="en-US" dirty="0" smtClean="0"/>
              <a:t>）字符之间的二维空间关系怎么判定？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838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、结构分析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Freeform 14"/>
          <p:cNvSpPr>
            <a:spLocks/>
          </p:cNvSpPr>
          <p:nvPr/>
        </p:nvSpPr>
        <p:spPr bwMode="auto">
          <a:xfrm rot="13500000">
            <a:off x="3465941" y="2402448"/>
            <a:ext cx="1159156" cy="1929618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-28818" y="2204864"/>
            <a:ext cx="11838527" cy="3103010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6990216" y="3570726"/>
            <a:ext cx="1715087" cy="43647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4" name="Group 19"/>
          <p:cNvGrpSpPr/>
          <p:nvPr/>
        </p:nvGrpSpPr>
        <p:grpSpPr>
          <a:xfrm>
            <a:off x="704663" y="3350979"/>
            <a:ext cx="1912572" cy="1207702"/>
            <a:chOff x="552376" y="2667382"/>
            <a:chExt cx="1499240" cy="958587"/>
          </a:xfrm>
        </p:grpSpPr>
        <p:sp>
          <p:nvSpPr>
            <p:cNvPr id="15" name="Rectangle 26"/>
            <p:cNvSpPr>
              <a:spLocks/>
            </p:cNvSpPr>
            <p:nvPr/>
          </p:nvSpPr>
          <p:spPr bwMode="auto">
            <a:xfrm>
              <a:off x="552376" y="2880550"/>
              <a:ext cx="1499240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数据结构是研究数据在计算机怎么表示的问题。</a:t>
              </a:r>
              <a:endParaRPr lang="en-US" altLang="zh-CN" sz="1400" dirty="0" smtClean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而数学计算题也可以抽象成一种数据类型。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16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数据结构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17" name="Freeform 13"/>
          <p:cNvSpPr>
            <a:spLocks/>
          </p:cNvSpPr>
          <p:nvPr/>
        </p:nvSpPr>
        <p:spPr bwMode="auto">
          <a:xfrm rot="5910658">
            <a:off x="7740032" y="2210945"/>
            <a:ext cx="1298814" cy="44195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21" name="Group 129"/>
          <p:cNvGrpSpPr/>
          <p:nvPr/>
        </p:nvGrpSpPr>
        <p:grpSpPr>
          <a:xfrm>
            <a:off x="2910102" y="1981180"/>
            <a:ext cx="1738701" cy="1073857"/>
            <a:chOff x="696724" y="2667382"/>
            <a:chExt cx="1362945" cy="852351"/>
          </a:xfrm>
        </p:grpSpPr>
        <p:sp>
          <p:nvSpPr>
            <p:cNvPr id="23" name="Rectangle 26"/>
            <p:cNvSpPr>
              <a:spLocks/>
            </p:cNvSpPr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编译原理是一门讲解一种语言如何翻译成另外一门语言的过程。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4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编译原理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5" name="Group 132"/>
          <p:cNvGrpSpPr/>
          <p:nvPr/>
        </p:nvGrpSpPr>
        <p:grpSpPr>
          <a:xfrm>
            <a:off x="6197931" y="1590684"/>
            <a:ext cx="1738701" cy="1092757"/>
            <a:chOff x="696724" y="2667382"/>
            <a:chExt cx="1362945" cy="867353"/>
          </a:xfrm>
        </p:grpSpPr>
        <p:sp>
          <p:nvSpPr>
            <p:cNvPr id="26" name="Rectangle 26"/>
            <p:cNvSpPr>
              <a:spLocks/>
            </p:cNvSpPr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可以将一个大的数学计算式分成比较小的表达式，分而治之。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7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分</a:t>
              </a:r>
              <a:r>
                <a:rPr lang="zh-CN" altLang="en-US" b="1" dirty="0" smtClean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治算法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8" name="Group 135"/>
          <p:cNvGrpSpPr/>
          <p:nvPr/>
        </p:nvGrpSpPr>
        <p:grpSpPr>
          <a:xfrm>
            <a:off x="5560098" y="5093389"/>
            <a:ext cx="1912572" cy="1046435"/>
            <a:chOff x="552376" y="2667382"/>
            <a:chExt cx="1499240" cy="830586"/>
          </a:xfrm>
        </p:grpSpPr>
        <p:sp>
          <p:nvSpPr>
            <p:cNvPr id="29" name="Rectangle 26"/>
            <p:cNvSpPr>
              <a:spLocks/>
            </p:cNvSpPr>
            <p:nvPr/>
          </p:nvSpPr>
          <p:spPr bwMode="auto">
            <a:xfrm>
              <a:off x="552376" y="290745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树可以很方便地表达数学计算式这种具有嵌套关系的数据。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30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树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1" name="Group 138"/>
          <p:cNvGrpSpPr/>
          <p:nvPr/>
        </p:nvGrpSpPr>
        <p:grpSpPr>
          <a:xfrm>
            <a:off x="7920741" y="4515511"/>
            <a:ext cx="1863339" cy="1214729"/>
            <a:chOff x="620524" y="2667382"/>
            <a:chExt cx="1362945" cy="714329"/>
          </a:xfrm>
        </p:grpSpPr>
        <p:sp>
          <p:nvSpPr>
            <p:cNvPr id="36" name="Rectangle 26"/>
            <p:cNvSpPr>
              <a:spLocks/>
            </p:cNvSpPr>
            <p:nvPr/>
          </p:nvSpPr>
          <p:spPr bwMode="auto">
            <a:xfrm>
              <a:off x="774946" y="2898066"/>
              <a:ext cx="1172542" cy="483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文法可以用来解析数学计算式，将其转换成一颗语义树。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37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文法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8" name="Group 141"/>
          <p:cNvGrpSpPr/>
          <p:nvPr/>
        </p:nvGrpSpPr>
        <p:grpSpPr>
          <a:xfrm>
            <a:off x="9260900" y="2779372"/>
            <a:ext cx="1991714" cy="1392496"/>
            <a:chOff x="552376" y="2667382"/>
            <a:chExt cx="1499240" cy="838333"/>
          </a:xfrm>
        </p:grpSpPr>
        <p:sp>
          <p:nvSpPr>
            <p:cNvPr id="39" name="Rectangle 26"/>
            <p:cNvSpPr>
              <a:spLocks/>
            </p:cNvSpPr>
            <p:nvPr/>
          </p:nvSpPr>
          <p:spPr bwMode="auto">
            <a:xfrm>
              <a:off x="552376" y="2915202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对于字符间的空间关系，可以提取两个字符之间的一些特征，再根据这些特征判断它们的空间关系。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40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31859C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特征值法</a:t>
              </a:r>
              <a:endParaRPr lang="en-US" altLang="zh-CN" b="1" dirty="0">
                <a:solidFill>
                  <a:srgbClr val="31859C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1" name="Group 15"/>
          <p:cNvGrpSpPr/>
          <p:nvPr/>
        </p:nvGrpSpPr>
        <p:grpSpPr>
          <a:xfrm>
            <a:off x="8464040" y="3708111"/>
            <a:ext cx="596129" cy="588738"/>
            <a:chOff x="6590322" y="2740893"/>
            <a:chExt cx="467298" cy="467298"/>
          </a:xfrm>
        </p:grpSpPr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590322" y="2740893"/>
              <a:ext cx="467298" cy="467298"/>
            </a:xfrm>
            <a:custGeom>
              <a:avLst/>
              <a:gdLst>
                <a:gd name="T0" fmla="*/ 103 w 204"/>
                <a:gd name="T1" fmla="*/ 0 h 204"/>
                <a:gd name="T2" fmla="*/ 130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1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1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30 w 204"/>
                <a:gd name="T23" fmla="*/ 199 h 204"/>
                <a:gd name="T24" fmla="*/ 103 w 204"/>
                <a:gd name="T25" fmla="*/ 204 h 204"/>
                <a:gd name="T26" fmla="*/ 76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5 w 204"/>
                <a:gd name="T33" fmla="*/ 153 h 204"/>
                <a:gd name="T34" fmla="*/ 5 w 204"/>
                <a:gd name="T35" fmla="*/ 128 h 204"/>
                <a:gd name="T36" fmla="*/ 0 w 204"/>
                <a:gd name="T37" fmla="*/ 101 h 204"/>
                <a:gd name="T38" fmla="*/ 5 w 204"/>
                <a:gd name="T39" fmla="*/ 74 h 204"/>
                <a:gd name="T40" fmla="*/ 15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6 w 204"/>
                <a:gd name="T47" fmla="*/ 3 h 204"/>
                <a:gd name="T48" fmla="*/ 103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3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1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30" y="199"/>
                  </a:lnTo>
                  <a:lnTo>
                    <a:pt x="103" y="204"/>
                  </a:lnTo>
                  <a:lnTo>
                    <a:pt x="76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5" y="153"/>
                  </a:lnTo>
                  <a:lnTo>
                    <a:pt x="5" y="128"/>
                  </a:lnTo>
                  <a:lnTo>
                    <a:pt x="0" y="101"/>
                  </a:lnTo>
                  <a:lnTo>
                    <a:pt x="5" y="74"/>
                  </a:lnTo>
                  <a:lnTo>
                    <a:pt x="15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6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6661500" y="2865381"/>
              <a:ext cx="318518" cy="211972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44" name="Group 1"/>
          <p:cNvGrpSpPr/>
          <p:nvPr/>
        </p:nvGrpSpPr>
        <p:grpSpPr>
          <a:xfrm>
            <a:off x="1359996" y="2531858"/>
            <a:ext cx="593207" cy="588738"/>
            <a:chOff x="1066082" y="1818668"/>
            <a:chExt cx="465007" cy="467298"/>
          </a:xfrm>
        </p:grpSpPr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1066082" y="1818668"/>
              <a:ext cx="465007" cy="467298"/>
            </a:xfrm>
            <a:custGeom>
              <a:avLst/>
              <a:gdLst>
                <a:gd name="T0" fmla="*/ 102 w 203"/>
                <a:gd name="T1" fmla="*/ 0 h 204"/>
                <a:gd name="T2" fmla="*/ 129 w 203"/>
                <a:gd name="T3" fmla="*/ 3 h 204"/>
                <a:gd name="T4" fmla="*/ 153 w 203"/>
                <a:gd name="T5" fmla="*/ 13 h 204"/>
                <a:gd name="T6" fmla="*/ 174 w 203"/>
                <a:gd name="T7" fmla="*/ 30 h 204"/>
                <a:gd name="T8" fmla="*/ 190 w 203"/>
                <a:gd name="T9" fmla="*/ 50 h 204"/>
                <a:gd name="T10" fmla="*/ 200 w 203"/>
                <a:gd name="T11" fmla="*/ 74 h 204"/>
                <a:gd name="T12" fmla="*/ 203 w 203"/>
                <a:gd name="T13" fmla="*/ 102 h 204"/>
                <a:gd name="T14" fmla="*/ 200 w 203"/>
                <a:gd name="T15" fmla="*/ 129 h 204"/>
                <a:gd name="T16" fmla="*/ 190 w 203"/>
                <a:gd name="T17" fmla="*/ 153 h 204"/>
                <a:gd name="T18" fmla="*/ 174 w 203"/>
                <a:gd name="T19" fmla="*/ 174 h 204"/>
                <a:gd name="T20" fmla="*/ 153 w 203"/>
                <a:gd name="T21" fmla="*/ 190 h 204"/>
                <a:gd name="T22" fmla="*/ 129 w 203"/>
                <a:gd name="T23" fmla="*/ 201 h 204"/>
                <a:gd name="T24" fmla="*/ 102 w 203"/>
                <a:gd name="T25" fmla="*/ 204 h 204"/>
                <a:gd name="T26" fmla="*/ 74 w 203"/>
                <a:gd name="T27" fmla="*/ 201 h 204"/>
                <a:gd name="T28" fmla="*/ 50 w 203"/>
                <a:gd name="T29" fmla="*/ 190 h 204"/>
                <a:gd name="T30" fmla="*/ 30 w 203"/>
                <a:gd name="T31" fmla="*/ 174 h 204"/>
                <a:gd name="T32" fmla="*/ 13 w 203"/>
                <a:gd name="T33" fmla="*/ 153 h 204"/>
                <a:gd name="T34" fmla="*/ 3 w 203"/>
                <a:gd name="T35" fmla="*/ 129 h 204"/>
                <a:gd name="T36" fmla="*/ 0 w 203"/>
                <a:gd name="T37" fmla="*/ 102 h 204"/>
                <a:gd name="T38" fmla="*/ 3 w 203"/>
                <a:gd name="T39" fmla="*/ 74 h 204"/>
                <a:gd name="T40" fmla="*/ 13 w 203"/>
                <a:gd name="T41" fmla="*/ 50 h 204"/>
                <a:gd name="T42" fmla="*/ 30 w 203"/>
                <a:gd name="T43" fmla="*/ 30 h 204"/>
                <a:gd name="T44" fmla="*/ 50 w 203"/>
                <a:gd name="T45" fmla="*/ 13 h 204"/>
                <a:gd name="T46" fmla="*/ 74 w 203"/>
                <a:gd name="T47" fmla="*/ 3 h 204"/>
                <a:gd name="T48" fmla="*/ 102 w 203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4">
                  <a:moveTo>
                    <a:pt x="102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1"/>
                  </a:lnTo>
                  <a:lnTo>
                    <a:pt x="102" y="204"/>
                  </a:lnTo>
                  <a:lnTo>
                    <a:pt x="74" y="201"/>
                  </a:lnTo>
                  <a:lnTo>
                    <a:pt x="50" y="190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4" y="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145360" y="1919614"/>
              <a:ext cx="299574" cy="277578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47" name="Group 2"/>
          <p:cNvGrpSpPr/>
          <p:nvPr/>
        </p:nvGrpSpPr>
        <p:grpSpPr>
          <a:xfrm>
            <a:off x="4648803" y="2570196"/>
            <a:ext cx="593207" cy="585851"/>
            <a:chOff x="3635896" y="1825130"/>
            <a:chExt cx="465007" cy="465007"/>
          </a:xfrm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3635896" y="1825130"/>
              <a:ext cx="465007" cy="465007"/>
            </a:xfrm>
            <a:custGeom>
              <a:avLst/>
              <a:gdLst>
                <a:gd name="T0" fmla="*/ 101 w 203"/>
                <a:gd name="T1" fmla="*/ 0 h 203"/>
                <a:gd name="T2" fmla="*/ 129 w 203"/>
                <a:gd name="T3" fmla="*/ 2 h 203"/>
                <a:gd name="T4" fmla="*/ 153 w 203"/>
                <a:gd name="T5" fmla="*/ 13 h 203"/>
                <a:gd name="T6" fmla="*/ 173 w 203"/>
                <a:gd name="T7" fmla="*/ 29 h 203"/>
                <a:gd name="T8" fmla="*/ 190 w 203"/>
                <a:gd name="T9" fmla="*/ 50 h 203"/>
                <a:gd name="T10" fmla="*/ 200 w 203"/>
                <a:gd name="T11" fmla="*/ 74 h 203"/>
                <a:gd name="T12" fmla="*/ 203 w 203"/>
                <a:gd name="T13" fmla="*/ 101 h 203"/>
                <a:gd name="T14" fmla="*/ 200 w 203"/>
                <a:gd name="T15" fmla="*/ 129 h 203"/>
                <a:gd name="T16" fmla="*/ 190 w 203"/>
                <a:gd name="T17" fmla="*/ 153 h 203"/>
                <a:gd name="T18" fmla="*/ 173 w 203"/>
                <a:gd name="T19" fmla="*/ 174 h 203"/>
                <a:gd name="T20" fmla="*/ 153 w 203"/>
                <a:gd name="T21" fmla="*/ 190 h 203"/>
                <a:gd name="T22" fmla="*/ 129 w 203"/>
                <a:gd name="T23" fmla="*/ 200 h 203"/>
                <a:gd name="T24" fmla="*/ 101 w 203"/>
                <a:gd name="T25" fmla="*/ 203 h 203"/>
                <a:gd name="T26" fmla="*/ 74 w 203"/>
                <a:gd name="T27" fmla="*/ 200 h 203"/>
                <a:gd name="T28" fmla="*/ 50 w 203"/>
                <a:gd name="T29" fmla="*/ 190 h 203"/>
                <a:gd name="T30" fmla="*/ 29 w 203"/>
                <a:gd name="T31" fmla="*/ 174 h 203"/>
                <a:gd name="T32" fmla="*/ 13 w 203"/>
                <a:gd name="T33" fmla="*/ 153 h 203"/>
                <a:gd name="T34" fmla="*/ 3 w 203"/>
                <a:gd name="T35" fmla="*/ 129 h 203"/>
                <a:gd name="T36" fmla="*/ 0 w 203"/>
                <a:gd name="T37" fmla="*/ 101 h 203"/>
                <a:gd name="T38" fmla="*/ 3 w 203"/>
                <a:gd name="T39" fmla="*/ 74 h 203"/>
                <a:gd name="T40" fmla="*/ 13 w 203"/>
                <a:gd name="T41" fmla="*/ 50 h 203"/>
                <a:gd name="T42" fmla="*/ 29 w 203"/>
                <a:gd name="T43" fmla="*/ 29 h 203"/>
                <a:gd name="T44" fmla="*/ 50 w 203"/>
                <a:gd name="T45" fmla="*/ 13 h 203"/>
                <a:gd name="T46" fmla="*/ 74 w 203"/>
                <a:gd name="T47" fmla="*/ 2 h 203"/>
                <a:gd name="T48" fmla="*/ 101 w 203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3">
                  <a:moveTo>
                    <a:pt x="101" y="0"/>
                  </a:moveTo>
                  <a:lnTo>
                    <a:pt x="129" y="2"/>
                  </a:lnTo>
                  <a:lnTo>
                    <a:pt x="153" y="13"/>
                  </a:lnTo>
                  <a:lnTo>
                    <a:pt x="173" y="29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1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3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1" y="203"/>
                  </a:lnTo>
                  <a:lnTo>
                    <a:pt x="74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29" y="29"/>
                  </a:lnTo>
                  <a:lnTo>
                    <a:pt x="50" y="13"/>
                  </a:lnTo>
                  <a:lnTo>
                    <a:pt x="74" y="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9" name="Freeform 8"/>
            <p:cNvSpPr>
              <a:spLocks noEditPoints="1"/>
            </p:cNvSpPr>
            <p:nvPr/>
          </p:nvSpPr>
          <p:spPr bwMode="auto">
            <a:xfrm>
              <a:off x="3788568" y="1901620"/>
              <a:ext cx="201914" cy="300866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0" name="Group 17"/>
          <p:cNvGrpSpPr/>
          <p:nvPr/>
        </p:nvGrpSpPr>
        <p:grpSpPr>
          <a:xfrm>
            <a:off x="8120285" y="1484784"/>
            <a:ext cx="596129" cy="585851"/>
            <a:chOff x="6365383" y="987574"/>
            <a:chExt cx="467298" cy="465007"/>
          </a:xfrm>
        </p:grpSpPr>
        <p:sp>
          <p:nvSpPr>
            <p:cNvPr id="51" name="Freeform 10"/>
            <p:cNvSpPr>
              <a:spLocks/>
            </p:cNvSpPr>
            <p:nvPr/>
          </p:nvSpPr>
          <p:spPr bwMode="auto">
            <a:xfrm>
              <a:off x="6365383" y="987574"/>
              <a:ext cx="467298" cy="465007"/>
            </a:xfrm>
            <a:custGeom>
              <a:avLst/>
              <a:gdLst>
                <a:gd name="T0" fmla="*/ 101 w 204"/>
                <a:gd name="T1" fmla="*/ 0 h 203"/>
                <a:gd name="T2" fmla="*/ 130 w 204"/>
                <a:gd name="T3" fmla="*/ 3 h 203"/>
                <a:gd name="T4" fmla="*/ 153 w 204"/>
                <a:gd name="T5" fmla="*/ 13 h 203"/>
                <a:gd name="T6" fmla="*/ 174 w 204"/>
                <a:gd name="T7" fmla="*/ 29 h 203"/>
                <a:gd name="T8" fmla="*/ 191 w 204"/>
                <a:gd name="T9" fmla="*/ 50 h 203"/>
                <a:gd name="T10" fmla="*/ 201 w 204"/>
                <a:gd name="T11" fmla="*/ 74 h 203"/>
                <a:gd name="T12" fmla="*/ 204 w 204"/>
                <a:gd name="T13" fmla="*/ 102 h 203"/>
                <a:gd name="T14" fmla="*/ 201 w 204"/>
                <a:gd name="T15" fmla="*/ 129 h 203"/>
                <a:gd name="T16" fmla="*/ 191 w 204"/>
                <a:gd name="T17" fmla="*/ 153 h 203"/>
                <a:gd name="T18" fmla="*/ 174 w 204"/>
                <a:gd name="T19" fmla="*/ 174 h 203"/>
                <a:gd name="T20" fmla="*/ 153 w 204"/>
                <a:gd name="T21" fmla="*/ 190 h 203"/>
                <a:gd name="T22" fmla="*/ 130 w 204"/>
                <a:gd name="T23" fmla="*/ 200 h 203"/>
                <a:gd name="T24" fmla="*/ 101 w 204"/>
                <a:gd name="T25" fmla="*/ 203 h 203"/>
                <a:gd name="T26" fmla="*/ 75 w 204"/>
                <a:gd name="T27" fmla="*/ 200 h 203"/>
                <a:gd name="T28" fmla="*/ 51 w 204"/>
                <a:gd name="T29" fmla="*/ 190 h 203"/>
                <a:gd name="T30" fmla="*/ 30 w 204"/>
                <a:gd name="T31" fmla="*/ 174 h 203"/>
                <a:gd name="T32" fmla="*/ 14 w 204"/>
                <a:gd name="T33" fmla="*/ 153 h 203"/>
                <a:gd name="T34" fmla="*/ 3 w 204"/>
                <a:gd name="T35" fmla="*/ 129 h 203"/>
                <a:gd name="T36" fmla="*/ 0 w 204"/>
                <a:gd name="T37" fmla="*/ 102 h 203"/>
                <a:gd name="T38" fmla="*/ 3 w 204"/>
                <a:gd name="T39" fmla="*/ 74 h 203"/>
                <a:gd name="T40" fmla="*/ 14 w 204"/>
                <a:gd name="T41" fmla="*/ 50 h 203"/>
                <a:gd name="T42" fmla="*/ 30 w 204"/>
                <a:gd name="T43" fmla="*/ 29 h 203"/>
                <a:gd name="T44" fmla="*/ 51 w 204"/>
                <a:gd name="T45" fmla="*/ 13 h 203"/>
                <a:gd name="T46" fmla="*/ 75 w 204"/>
                <a:gd name="T47" fmla="*/ 3 h 203"/>
                <a:gd name="T48" fmla="*/ 101 w 204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3">
                  <a:moveTo>
                    <a:pt x="101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1" y="74"/>
                  </a:lnTo>
                  <a:lnTo>
                    <a:pt x="204" y="102"/>
                  </a:lnTo>
                  <a:lnTo>
                    <a:pt x="201" y="129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30" y="200"/>
                  </a:lnTo>
                  <a:lnTo>
                    <a:pt x="101" y="203"/>
                  </a:lnTo>
                  <a:lnTo>
                    <a:pt x="75" y="200"/>
                  </a:lnTo>
                  <a:lnTo>
                    <a:pt x="51" y="190"/>
                  </a:lnTo>
                  <a:lnTo>
                    <a:pt x="30" y="174"/>
                  </a:lnTo>
                  <a:lnTo>
                    <a:pt x="14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4" y="50"/>
                  </a:lnTo>
                  <a:lnTo>
                    <a:pt x="30" y="29"/>
                  </a:lnTo>
                  <a:lnTo>
                    <a:pt x="51" y="13"/>
                  </a:lnTo>
                  <a:lnTo>
                    <a:pt x="75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6458481" y="1121413"/>
              <a:ext cx="263683" cy="197326"/>
            </a:xfrm>
            <a:custGeom>
              <a:avLst/>
              <a:gdLst>
                <a:gd name="T0" fmla="*/ 302 w 302"/>
                <a:gd name="T1" fmla="*/ 226 h 226"/>
                <a:gd name="T2" fmla="*/ 0 w 302"/>
                <a:gd name="T3" fmla="*/ 226 h 226"/>
                <a:gd name="T4" fmla="*/ 0 w 302"/>
                <a:gd name="T5" fmla="*/ 0 h 226"/>
                <a:gd name="T6" fmla="*/ 17 w 302"/>
                <a:gd name="T7" fmla="*/ 0 h 226"/>
                <a:gd name="T8" fmla="*/ 17 w 302"/>
                <a:gd name="T9" fmla="*/ 206 h 226"/>
                <a:gd name="T10" fmla="*/ 302 w 302"/>
                <a:gd name="T11" fmla="*/ 206 h 226"/>
                <a:gd name="T12" fmla="*/ 302 w 302"/>
                <a:gd name="T13" fmla="*/ 226 h 226"/>
                <a:gd name="T14" fmla="*/ 282 w 302"/>
                <a:gd name="T15" fmla="*/ 188 h 226"/>
                <a:gd name="T16" fmla="*/ 37 w 302"/>
                <a:gd name="T17" fmla="*/ 188 h 226"/>
                <a:gd name="T18" fmla="*/ 37 w 302"/>
                <a:gd name="T19" fmla="*/ 103 h 226"/>
                <a:gd name="T20" fmla="*/ 103 w 302"/>
                <a:gd name="T21" fmla="*/ 17 h 226"/>
                <a:gd name="T22" fmla="*/ 189 w 302"/>
                <a:gd name="T23" fmla="*/ 103 h 226"/>
                <a:gd name="T24" fmla="*/ 245 w 302"/>
                <a:gd name="T25" fmla="*/ 56 h 226"/>
                <a:gd name="T26" fmla="*/ 282 w 302"/>
                <a:gd name="T27" fmla="*/ 18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6">
                  <a:moveTo>
                    <a:pt x="302" y="226"/>
                  </a:moveTo>
                  <a:lnTo>
                    <a:pt x="0" y="22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06"/>
                  </a:lnTo>
                  <a:lnTo>
                    <a:pt x="302" y="206"/>
                  </a:lnTo>
                  <a:lnTo>
                    <a:pt x="302" y="226"/>
                  </a:lnTo>
                  <a:close/>
                  <a:moveTo>
                    <a:pt x="282" y="188"/>
                  </a:moveTo>
                  <a:lnTo>
                    <a:pt x="37" y="188"/>
                  </a:lnTo>
                  <a:lnTo>
                    <a:pt x="37" y="103"/>
                  </a:lnTo>
                  <a:lnTo>
                    <a:pt x="103" y="17"/>
                  </a:lnTo>
                  <a:lnTo>
                    <a:pt x="189" y="103"/>
                  </a:lnTo>
                  <a:lnTo>
                    <a:pt x="245" y="56"/>
                  </a:lnTo>
                  <a:lnTo>
                    <a:pt x="282" y="188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3" name="Group 3"/>
          <p:cNvGrpSpPr/>
          <p:nvPr/>
        </p:nvGrpSpPr>
        <p:grpSpPr>
          <a:xfrm>
            <a:off x="6086230" y="4134741"/>
            <a:ext cx="593207" cy="591625"/>
            <a:chOff x="4770914" y="3090921"/>
            <a:chExt cx="465007" cy="469589"/>
          </a:xfrm>
        </p:grpSpPr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4770914" y="3090921"/>
              <a:ext cx="465007" cy="469589"/>
            </a:xfrm>
            <a:custGeom>
              <a:avLst/>
              <a:gdLst>
                <a:gd name="T0" fmla="*/ 102 w 203"/>
                <a:gd name="T1" fmla="*/ 0 h 205"/>
                <a:gd name="T2" fmla="*/ 129 w 203"/>
                <a:gd name="T3" fmla="*/ 4 h 205"/>
                <a:gd name="T4" fmla="*/ 153 w 203"/>
                <a:gd name="T5" fmla="*/ 14 h 205"/>
                <a:gd name="T6" fmla="*/ 174 w 203"/>
                <a:gd name="T7" fmla="*/ 29 h 205"/>
                <a:gd name="T8" fmla="*/ 190 w 203"/>
                <a:gd name="T9" fmla="*/ 50 h 205"/>
                <a:gd name="T10" fmla="*/ 200 w 203"/>
                <a:gd name="T11" fmla="*/ 75 h 205"/>
                <a:gd name="T12" fmla="*/ 203 w 203"/>
                <a:gd name="T13" fmla="*/ 102 h 205"/>
                <a:gd name="T14" fmla="*/ 200 w 203"/>
                <a:gd name="T15" fmla="*/ 129 h 205"/>
                <a:gd name="T16" fmla="*/ 190 w 203"/>
                <a:gd name="T17" fmla="*/ 154 h 205"/>
                <a:gd name="T18" fmla="*/ 174 w 203"/>
                <a:gd name="T19" fmla="*/ 174 h 205"/>
                <a:gd name="T20" fmla="*/ 153 w 203"/>
                <a:gd name="T21" fmla="*/ 190 h 205"/>
                <a:gd name="T22" fmla="*/ 129 w 203"/>
                <a:gd name="T23" fmla="*/ 200 h 205"/>
                <a:gd name="T24" fmla="*/ 102 w 203"/>
                <a:gd name="T25" fmla="*/ 205 h 205"/>
                <a:gd name="T26" fmla="*/ 76 w 203"/>
                <a:gd name="T27" fmla="*/ 200 h 205"/>
                <a:gd name="T28" fmla="*/ 50 w 203"/>
                <a:gd name="T29" fmla="*/ 190 h 205"/>
                <a:gd name="T30" fmla="*/ 29 w 203"/>
                <a:gd name="T31" fmla="*/ 174 h 205"/>
                <a:gd name="T32" fmla="*/ 15 w 203"/>
                <a:gd name="T33" fmla="*/ 154 h 205"/>
                <a:gd name="T34" fmla="*/ 4 w 203"/>
                <a:gd name="T35" fmla="*/ 129 h 205"/>
                <a:gd name="T36" fmla="*/ 0 w 203"/>
                <a:gd name="T37" fmla="*/ 102 h 205"/>
                <a:gd name="T38" fmla="*/ 4 w 203"/>
                <a:gd name="T39" fmla="*/ 75 h 205"/>
                <a:gd name="T40" fmla="*/ 15 w 203"/>
                <a:gd name="T41" fmla="*/ 50 h 205"/>
                <a:gd name="T42" fmla="*/ 29 w 203"/>
                <a:gd name="T43" fmla="*/ 29 h 205"/>
                <a:gd name="T44" fmla="*/ 50 w 203"/>
                <a:gd name="T45" fmla="*/ 14 h 205"/>
                <a:gd name="T46" fmla="*/ 76 w 203"/>
                <a:gd name="T47" fmla="*/ 4 h 205"/>
                <a:gd name="T48" fmla="*/ 102 w 203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5">
                  <a:moveTo>
                    <a:pt x="102" y="0"/>
                  </a:moveTo>
                  <a:lnTo>
                    <a:pt x="129" y="4"/>
                  </a:lnTo>
                  <a:lnTo>
                    <a:pt x="153" y="14"/>
                  </a:lnTo>
                  <a:lnTo>
                    <a:pt x="174" y="29"/>
                  </a:lnTo>
                  <a:lnTo>
                    <a:pt x="190" y="50"/>
                  </a:lnTo>
                  <a:lnTo>
                    <a:pt x="200" y="75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4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2" y="205"/>
                  </a:lnTo>
                  <a:lnTo>
                    <a:pt x="76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5" y="154"/>
                  </a:lnTo>
                  <a:lnTo>
                    <a:pt x="4" y="129"/>
                  </a:lnTo>
                  <a:lnTo>
                    <a:pt x="0" y="102"/>
                  </a:lnTo>
                  <a:lnTo>
                    <a:pt x="4" y="75"/>
                  </a:lnTo>
                  <a:lnTo>
                    <a:pt x="15" y="50"/>
                  </a:lnTo>
                  <a:lnTo>
                    <a:pt x="29" y="29"/>
                  </a:lnTo>
                  <a:lnTo>
                    <a:pt x="50" y="14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auto">
            <a:xfrm>
              <a:off x="4870438" y="3218381"/>
              <a:ext cx="260899" cy="203797"/>
            </a:xfrm>
            <a:custGeom>
              <a:avLst/>
              <a:gdLst>
                <a:gd name="T0" fmla="*/ 164 w 164"/>
                <a:gd name="T1" fmla="*/ 114 h 128"/>
                <a:gd name="T2" fmla="*/ 149 w 164"/>
                <a:gd name="T3" fmla="*/ 128 h 128"/>
                <a:gd name="T4" fmla="*/ 15 w 164"/>
                <a:gd name="T5" fmla="*/ 128 h 128"/>
                <a:gd name="T6" fmla="*/ 0 w 164"/>
                <a:gd name="T7" fmla="*/ 114 h 128"/>
                <a:gd name="T8" fmla="*/ 0 w 164"/>
                <a:gd name="T9" fmla="*/ 14 h 128"/>
                <a:gd name="T10" fmla="*/ 15 w 164"/>
                <a:gd name="T11" fmla="*/ 0 h 128"/>
                <a:gd name="T12" fmla="*/ 149 w 164"/>
                <a:gd name="T13" fmla="*/ 0 h 128"/>
                <a:gd name="T14" fmla="*/ 164 w 164"/>
                <a:gd name="T15" fmla="*/ 14 h 128"/>
                <a:gd name="T16" fmla="*/ 164 w 164"/>
                <a:gd name="T17" fmla="*/ 114 h 128"/>
                <a:gd name="T18" fmla="*/ 149 w 164"/>
                <a:gd name="T19" fmla="*/ 11 h 128"/>
                <a:gd name="T20" fmla="*/ 15 w 164"/>
                <a:gd name="T21" fmla="*/ 11 h 128"/>
                <a:gd name="T22" fmla="*/ 12 w 164"/>
                <a:gd name="T23" fmla="*/ 14 h 128"/>
                <a:gd name="T24" fmla="*/ 25 w 164"/>
                <a:gd name="T25" fmla="*/ 40 h 128"/>
                <a:gd name="T26" fmla="*/ 62 w 164"/>
                <a:gd name="T27" fmla="*/ 69 h 128"/>
                <a:gd name="T28" fmla="*/ 82 w 164"/>
                <a:gd name="T29" fmla="*/ 82 h 128"/>
                <a:gd name="T30" fmla="*/ 82 w 164"/>
                <a:gd name="T31" fmla="*/ 82 h 128"/>
                <a:gd name="T32" fmla="*/ 82 w 164"/>
                <a:gd name="T33" fmla="*/ 82 h 128"/>
                <a:gd name="T34" fmla="*/ 102 w 164"/>
                <a:gd name="T35" fmla="*/ 69 h 128"/>
                <a:gd name="T36" fmla="*/ 139 w 164"/>
                <a:gd name="T37" fmla="*/ 40 h 128"/>
                <a:gd name="T38" fmla="*/ 152 w 164"/>
                <a:gd name="T39" fmla="*/ 18 h 128"/>
                <a:gd name="T40" fmla="*/ 149 w 164"/>
                <a:gd name="T41" fmla="*/ 11 h 128"/>
                <a:gd name="T42" fmla="*/ 152 w 164"/>
                <a:gd name="T43" fmla="*/ 43 h 128"/>
                <a:gd name="T44" fmla="*/ 146 w 164"/>
                <a:gd name="T45" fmla="*/ 50 h 128"/>
                <a:gd name="T46" fmla="*/ 107 w 164"/>
                <a:gd name="T47" fmla="*/ 80 h 128"/>
                <a:gd name="T48" fmla="*/ 82 w 164"/>
                <a:gd name="T49" fmla="*/ 93 h 128"/>
                <a:gd name="T50" fmla="*/ 82 w 164"/>
                <a:gd name="T51" fmla="*/ 93 h 128"/>
                <a:gd name="T52" fmla="*/ 82 w 164"/>
                <a:gd name="T53" fmla="*/ 93 h 128"/>
                <a:gd name="T54" fmla="*/ 57 w 164"/>
                <a:gd name="T55" fmla="*/ 80 h 128"/>
                <a:gd name="T56" fmla="*/ 18 w 164"/>
                <a:gd name="T57" fmla="*/ 50 h 128"/>
                <a:gd name="T58" fmla="*/ 12 w 164"/>
                <a:gd name="T59" fmla="*/ 43 h 128"/>
                <a:gd name="T60" fmla="*/ 12 w 164"/>
                <a:gd name="T61" fmla="*/ 114 h 128"/>
                <a:gd name="T62" fmla="*/ 15 w 164"/>
                <a:gd name="T63" fmla="*/ 117 h 128"/>
                <a:gd name="T64" fmla="*/ 149 w 164"/>
                <a:gd name="T65" fmla="*/ 117 h 128"/>
                <a:gd name="T66" fmla="*/ 152 w 164"/>
                <a:gd name="T67" fmla="*/ 114 h 128"/>
                <a:gd name="T68" fmla="*/ 152 w 164"/>
                <a:gd name="T6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28">
                  <a:moveTo>
                    <a:pt x="164" y="114"/>
                  </a:moveTo>
                  <a:cubicBezTo>
                    <a:pt x="164" y="122"/>
                    <a:pt x="157" y="128"/>
                    <a:pt x="149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7" y="128"/>
                    <a:pt x="0" y="122"/>
                    <a:pt x="0" y="1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7" y="0"/>
                    <a:pt x="164" y="6"/>
                    <a:pt x="164" y="14"/>
                  </a:cubicBezTo>
                  <a:lnTo>
                    <a:pt x="164" y="114"/>
                  </a:lnTo>
                  <a:close/>
                  <a:moveTo>
                    <a:pt x="14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3" y="11"/>
                    <a:pt x="12" y="13"/>
                    <a:pt x="12" y="14"/>
                  </a:cubicBezTo>
                  <a:cubicBezTo>
                    <a:pt x="12" y="25"/>
                    <a:pt x="17" y="34"/>
                    <a:pt x="25" y="40"/>
                  </a:cubicBezTo>
                  <a:cubicBezTo>
                    <a:pt x="37" y="50"/>
                    <a:pt x="50" y="59"/>
                    <a:pt x="62" y="69"/>
                  </a:cubicBezTo>
                  <a:cubicBezTo>
                    <a:pt x="67" y="73"/>
                    <a:pt x="76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9" y="82"/>
                    <a:pt x="97" y="73"/>
                    <a:pt x="102" y="69"/>
                  </a:cubicBezTo>
                  <a:cubicBezTo>
                    <a:pt x="114" y="59"/>
                    <a:pt x="127" y="50"/>
                    <a:pt x="139" y="40"/>
                  </a:cubicBezTo>
                  <a:cubicBezTo>
                    <a:pt x="145" y="36"/>
                    <a:pt x="152" y="25"/>
                    <a:pt x="152" y="18"/>
                  </a:cubicBezTo>
                  <a:cubicBezTo>
                    <a:pt x="152" y="15"/>
                    <a:pt x="153" y="11"/>
                    <a:pt x="149" y="11"/>
                  </a:cubicBezTo>
                  <a:close/>
                  <a:moveTo>
                    <a:pt x="152" y="43"/>
                  </a:moveTo>
                  <a:cubicBezTo>
                    <a:pt x="150" y="46"/>
                    <a:pt x="148" y="48"/>
                    <a:pt x="146" y="50"/>
                  </a:cubicBezTo>
                  <a:cubicBezTo>
                    <a:pt x="133" y="60"/>
                    <a:pt x="120" y="70"/>
                    <a:pt x="107" y="80"/>
                  </a:cubicBezTo>
                  <a:cubicBezTo>
                    <a:pt x="100" y="86"/>
                    <a:pt x="9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72" y="93"/>
                    <a:pt x="64" y="86"/>
                    <a:pt x="57" y="80"/>
                  </a:cubicBezTo>
                  <a:cubicBezTo>
                    <a:pt x="44" y="70"/>
                    <a:pt x="31" y="60"/>
                    <a:pt x="18" y="50"/>
                  </a:cubicBezTo>
                  <a:cubicBezTo>
                    <a:pt x="16" y="48"/>
                    <a:pt x="14" y="46"/>
                    <a:pt x="12" y="43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15"/>
                    <a:pt x="13" y="117"/>
                    <a:pt x="15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51" y="117"/>
                    <a:pt x="152" y="115"/>
                    <a:pt x="152" y="114"/>
                  </a:cubicBezTo>
                  <a:lnTo>
                    <a:pt x="152" y="4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6" name="Group 18"/>
          <p:cNvGrpSpPr/>
          <p:nvPr/>
        </p:nvGrpSpPr>
        <p:grpSpPr>
          <a:xfrm>
            <a:off x="10015195" y="1926946"/>
            <a:ext cx="596129" cy="588738"/>
            <a:chOff x="7850778" y="1338532"/>
            <a:chExt cx="467298" cy="467298"/>
          </a:xfrm>
        </p:grpSpPr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7850778" y="1338532"/>
              <a:ext cx="467298" cy="467298"/>
            </a:xfrm>
            <a:custGeom>
              <a:avLst/>
              <a:gdLst>
                <a:gd name="T0" fmla="*/ 101 w 204"/>
                <a:gd name="T1" fmla="*/ 0 h 204"/>
                <a:gd name="T2" fmla="*/ 129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0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0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29 w 204"/>
                <a:gd name="T23" fmla="*/ 199 h 204"/>
                <a:gd name="T24" fmla="*/ 101 w 204"/>
                <a:gd name="T25" fmla="*/ 204 h 204"/>
                <a:gd name="T26" fmla="*/ 74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3 w 204"/>
                <a:gd name="T33" fmla="*/ 153 h 204"/>
                <a:gd name="T34" fmla="*/ 3 w 204"/>
                <a:gd name="T35" fmla="*/ 128 h 204"/>
                <a:gd name="T36" fmla="*/ 0 w 204"/>
                <a:gd name="T37" fmla="*/ 101 h 204"/>
                <a:gd name="T38" fmla="*/ 3 w 204"/>
                <a:gd name="T39" fmla="*/ 74 h 204"/>
                <a:gd name="T40" fmla="*/ 13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4 w 204"/>
                <a:gd name="T47" fmla="*/ 3 h 204"/>
                <a:gd name="T48" fmla="*/ 101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29" y="199"/>
                  </a:lnTo>
                  <a:lnTo>
                    <a:pt x="101" y="204"/>
                  </a:lnTo>
                  <a:lnTo>
                    <a:pt x="74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8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4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8" name="Freeform 11"/>
            <p:cNvSpPr>
              <a:spLocks noEditPoints="1"/>
            </p:cNvSpPr>
            <p:nvPr/>
          </p:nvSpPr>
          <p:spPr bwMode="auto">
            <a:xfrm>
              <a:off x="7954681" y="1439214"/>
              <a:ext cx="254730" cy="253695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4518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377507" y="1115452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4832905" y="0"/>
            <a:ext cx="2529366" cy="107067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1859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40497" y="260648"/>
            <a:ext cx="1481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>
            <a:off x="1889261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8250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5"/>
          <p:cNvSpPr>
            <a:spLocks/>
          </p:cNvSpPr>
          <p:nvPr/>
        </p:nvSpPr>
        <p:spPr bwMode="auto">
          <a:xfrm>
            <a:off x="5457799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7217853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894604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126"/>
          <p:cNvSpPr>
            <a:spLocks noChangeAspect="1" noEditPoints="1"/>
          </p:cNvSpPr>
          <p:nvPr/>
        </p:nvSpPr>
        <p:spPr bwMode="auto">
          <a:xfrm>
            <a:off x="2319973" y="3312537"/>
            <a:ext cx="452469" cy="56617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reeform 261"/>
          <p:cNvSpPr>
            <a:spLocks/>
          </p:cNvSpPr>
          <p:nvPr/>
        </p:nvSpPr>
        <p:spPr bwMode="auto">
          <a:xfrm>
            <a:off x="4036580" y="3345644"/>
            <a:ext cx="619856" cy="61985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805530" y="3324324"/>
            <a:ext cx="632543" cy="542603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</p:grpSp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7569286" y="3263445"/>
            <a:ext cx="626398" cy="6674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9378078" y="3299323"/>
            <a:ext cx="463940" cy="560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980812" y="4270669"/>
            <a:ext cx="1210589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背景介绍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645103" y="4301447"/>
            <a:ext cx="1390125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系统设计</a:t>
            </a:r>
          </a:p>
          <a:p>
            <a:pPr algn="ctr">
              <a:defRPr/>
            </a:pP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 Design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064374" y="4301447"/>
            <a:ext cx="2105064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系统实现</a:t>
            </a:r>
            <a:endParaRPr lang="zh-CN" altLang="en-US" sz="2000" b="1" kern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 Implementation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252472" y="4301447"/>
            <a:ext cx="1356397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实验结果</a:t>
            </a:r>
            <a:endParaRPr lang="en-US" altLang="zh-CN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Experiment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049915" y="4301447"/>
            <a:ext cx="1308371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05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lang="en-US" altLang="zh-CN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</a:t>
            </a:r>
            <a:r>
              <a:rPr lang="en-US" altLang="zh-CN" sz="14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Summary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617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 animBg="1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、结构分析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41003" y="1268760"/>
            <a:ext cx="6095414" cy="496855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字符间的空间关系判定：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空间关系信息将会用于结构分析过程中</a:t>
            </a:r>
            <a:endParaRPr lang="en-US" altLang="zh-CN" dirty="0" smtClean="0"/>
          </a:p>
          <a:p>
            <a:pPr lvl="1"/>
            <a:endParaRPr lang="en-US" altLang="zh-CN" sz="2800" dirty="0" smtClean="0"/>
          </a:p>
          <a:p>
            <a:pPr lvl="1"/>
            <a:r>
              <a:rPr lang="zh-CN" altLang="en-US" dirty="0" smtClean="0"/>
              <a:t>使用面积重叠率，中心点角度，高度比，宽度比、相对水平距离作为特征值</a:t>
            </a:r>
            <a:endParaRPr lang="en-US" altLang="zh-CN" dirty="0" smtClean="0"/>
          </a:p>
          <a:p>
            <a:pPr lvl="1"/>
            <a:endParaRPr lang="en-US" altLang="zh-CN" sz="2800" dirty="0"/>
          </a:p>
          <a:p>
            <a:pPr lvl="1"/>
            <a:r>
              <a:rPr lang="zh-CN" altLang="en-US" dirty="0" smtClean="0"/>
              <a:t>使用人们书写数学公式时的先验规则进行判定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21723" y="1268760"/>
            <a:ext cx="4001585" cy="2736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843" y="4653135"/>
            <a:ext cx="983184" cy="10134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33891" y="59453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包含关系示例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103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、结构分析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1" y="2204864"/>
            <a:ext cx="4617865" cy="45092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95" y="2209448"/>
            <a:ext cx="7150197" cy="45046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01243" y="1373798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自动机：把</a:t>
            </a:r>
            <a:r>
              <a:rPr lang="en-US" altLang="zh-CN" dirty="0" smtClean="0"/>
              <a:t>123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3.14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2x</a:t>
            </a:r>
            <a:r>
              <a:rPr lang="zh-CN" altLang="en-US" dirty="0" smtClean="0"/>
              <a:t>等识别成一个整体。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031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、结构分析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3" y="2132856"/>
            <a:ext cx="4202633" cy="40686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39" y="779383"/>
            <a:ext cx="5976664" cy="5910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2874" y="857313"/>
            <a:ext cx="465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算术表达式的结构分析：基于</a:t>
            </a:r>
            <a:r>
              <a:rPr lang="en-US" altLang="zh-CN" dirty="0" smtClean="0"/>
              <a:t>LL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）文法，</a:t>
            </a:r>
            <a:endParaRPr lang="en-US" altLang="zh-CN" dirty="0" smtClean="0"/>
          </a:p>
          <a:p>
            <a:r>
              <a:rPr lang="zh-CN" altLang="en-US" dirty="0" smtClean="0"/>
              <a:t>使用递归下降法将节点组成一颗解析树。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926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、结构分析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427" y="1052736"/>
            <a:ext cx="1859441" cy="7544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13688" y="117901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以</a:t>
            </a:r>
            <a:endParaRPr lang="zh-CN" altLang="en-US" sz="2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516868" y="117901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为例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345059" y="3403158"/>
            <a:ext cx="2876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S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0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endParaRPr lang="en-US" altLang="zh-CN" sz="2800" dirty="0" smtClean="0"/>
          </a:p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x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d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x</a:t>
            </a:r>
            <a:endParaRPr lang="zh-CN" altLang="en-US" sz="2800" dirty="0"/>
          </a:p>
        </p:txBody>
      </p:sp>
      <p:sp>
        <p:nvSpPr>
          <p:cNvPr id="21" name="右箭头 20"/>
          <p:cNvSpPr/>
          <p:nvPr/>
        </p:nvSpPr>
        <p:spPr>
          <a:xfrm>
            <a:off x="4358952" y="3736195"/>
            <a:ext cx="2088232" cy="288032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356" y="2375999"/>
            <a:ext cx="4194765" cy="30084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49070" y="344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结构分析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557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、语义分析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grpSp>
        <p:nvGrpSpPr>
          <p:cNvPr id="13" name="Group 5"/>
          <p:cNvGrpSpPr/>
          <p:nvPr/>
        </p:nvGrpSpPr>
        <p:grpSpPr>
          <a:xfrm>
            <a:off x="393582" y="2924944"/>
            <a:ext cx="1080120" cy="992050"/>
            <a:chOff x="1079332" y="2207223"/>
            <a:chExt cx="288552" cy="264080"/>
          </a:xfrm>
        </p:grpSpPr>
        <p:sp>
          <p:nvSpPr>
            <p:cNvPr id="14" name="Oval 2"/>
            <p:cNvSpPr/>
            <p:nvPr/>
          </p:nvSpPr>
          <p:spPr bwMode="auto">
            <a:xfrm>
              <a:off x="1100673" y="2207223"/>
              <a:ext cx="264080" cy="2640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15" name="Rectangle 22"/>
            <p:cNvSpPr>
              <a:spLocks/>
            </p:cNvSpPr>
            <p:nvPr/>
          </p:nvSpPr>
          <p:spPr bwMode="auto">
            <a:xfrm>
              <a:off x="1079332" y="2246362"/>
              <a:ext cx="288552" cy="185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node</a:t>
              </a:r>
              <a:endParaRPr lang="en-US" sz="20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3" name="左大括号 2"/>
          <p:cNvSpPr/>
          <p:nvPr/>
        </p:nvSpPr>
        <p:spPr>
          <a:xfrm>
            <a:off x="1553587" y="2019861"/>
            <a:ext cx="963197" cy="2832269"/>
          </a:xfrm>
          <a:prstGeom prst="leftBrac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09872" y="2038202"/>
            <a:ext cx="26642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</a:t>
            </a:r>
            <a:r>
              <a:rPr lang="en-US" altLang="zh-CN" sz="2000" dirty="0" smtClean="0"/>
              <a:t>ymbol:</a:t>
            </a:r>
            <a:r>
              <a:rPr lang="zh-CN" altLang="en-US" sz="2000" dirty="0" smtClean="0"/>
              <a:t>识别出的字符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Location</a:t>
            </a:r>
            <a:r>
              <a:rPr lang="zh-CN" altLang="en-US" sz="2000" dirty="0" smtClean="0"/>
              <a:t>：字符位置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Type</a:t>
            </a:r>
            <a:r>
              <a:rPr lang="zh-CN" altLang="en-US" sz="2000" dirty="0" smtClean="0"/>
              <a:t>：节点类型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Value</a:t>
            </a:r>
            <a:r>
              <a:rPr lang="zh-CN" altLang="en-US" sz="2000" dirty="0" smtClean="0"/>
              <a:t>：节点的值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Status</a:t>
            </a:r>
            <a:r>
              <a:rPr lang="zh-CN" altLang="en-US" sz="2000" dirty="0" smtClean="0"/>
              <a:t>：节点的状态</a:t>
            </a:r>
            <a:endParaRPr lang="en-US" altLang="zh-CN" sz="20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571" y="1591699"/>
            <a:ext cx="5544616" cy="48362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755" y="678660"/>
            <a:ext cx="1859441" cy="7544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66016" y="80493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以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9469196" y="80493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为例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1511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08987" y="3573016"/>
            <a:ext cx="26468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en-US" altLang="zh-CN" sz="4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Experiment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9"/>
          <p:cNvSpPr>
            <a:spLocks noEditPoints="1"/>
          </p:cNvSpPr>
          <p:nvPr/>
        </p:nvSpPr>
        <p:spPr bwMode="auto">
          <a:xfrm rot="19469485">
            <a:off x="5602658" y="2053066"/>
            <a:ext cx="1013732" cy="108019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956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43" grpId="0" animBg="1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、字符识别率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3" y="941494"/>
            <a:ext cx="10698038" cy="50950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73451" y="6244668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平均字符识别率为</a:t>
            </a:r>
            <a:r>
              <a:rPr lang="en-US" altLang="zh-CN" b="1" dirty="0" smtClean="0">
                <a:solidFill>
                  <a:srgbClr val="FF0000"/>
                </a:solidFill>
              </a:rPr>
              <a:t>96.23%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76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、做题正确率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435" y="1864256"/>
            <a:ext cx="6779455" cy="41067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95" y="1850465"/>
            <a:ext cx="3960440" cy="4106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8995" y="1200727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160</a:t>
            </a:r>
            <a:r>
              <a:rPr lang="zh-CN" altLang="en-US" dirty="0" smtClean="0"/>
              <a:t>测试题示例：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869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、做题正确率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13" name="图片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35" y="1412776"/>
            <a:ext cx="6583238" cy="39429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9108" y="5589240"/>
            <a:ext cx="596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160</a:t>
            </a:r>
            <a:r>
              <a:rPr lang="zh-CN" altLang="en-US" dirty="0" smtClean="0"/>
              <a:t>道测试题中，系统做对</a:t>
            </a:r>
            <a:r>
              <a:rPr lang="en-US" altLang="zh-CN" dirty="0" smtClean="0"/>
              <a:t>127</a:t>
            </a:r>
            <a:r>
              <a:rPr lang="zh-CN" altLang="en-US" dirty="0" smtClean="0"/>
              <a:t>道题目，正确率为</a:t>
            </a:r>
            <a:r>
              <a:rPr lang="en-US" altLang="zh-CN" b="1" dirty="0" smtClean="0">
                <a:solidFill>
                  <a:srgbClr val="FF0000"/>
                </a:solidFill>
              </a:rPr>
              <a:t>79.38%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3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、结果演示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195" y="836713"/>
            <a:ext cx="7270110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7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126"/>
          <p:cNvSpPr>
            <a:spLocks noChangeAspect="1" noEditPoints="1"/>
          </p:cNvSpPr>
          <p:nvPr/>
        </p:nvSpPr>
        <p:spPr bwMode="auto">
          <a:xfrm>
            <a:off x="5780384" y="2181307"/>
            <a:ext cx="658282" cy="823712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808988" y="3573016"/>
            <a:ext cx="26468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en-US" altLang="zh-CN" sz="4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590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910777" y="3573016"/>
            <a:ext cx="244329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4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altLang="zh-CN" sz="2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Summary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Freeform 206"/>
          <p:cNvSpPr>
            <a:spLocks noChangeAspect="1" noEditPoints="1"/>
          </p:cNvSpPr>
          <p:nvPr/>
        </p:nvSpPr>
        <p:spPr bwMode="auto">
          <a:xfrm>
            <a:off x="5701975" y="2028310"/>
            <a:ext cx="860902" cy="104065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449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59" grpId="0" animBg="1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4996543" cy="4525963"/>
          </a:xfrm>
        </p:spPr>
        <p:txBody>
          <a:bodyPr/>
          <a:lstStyle/>
          <a:p>
            <a:r>
              <a:rPr lang="zh-CN" altLang="en-US" dirty="0" smtClean="0"/>
              <a:t>优点</a:t>
            </a:r>
            <a:endParaRPr lang="en-US" altLang="zh-CN" dirty="0" smtClean="0"/>
          </a:p>
          <a:p>
            <a:pPr lvl="1"/>
            <a:r>
              <a:rPr lang="zh-CN" altLang="en-US" dirty="0"/>
              <a:t>提出</a:t>
            </a:r>
            <a:r>
              <a:rPr lang="zh-CN" altLang="en-US" dirty="0" smtClean="0"/>
              <a:t>了可行的一般化的拍照做题系统算法框架。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系统能够识别的字符多，题型也比较丰富。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使用卷积神经网络模型识别字符，精度高，适应性强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拓展了属性文法，使其适用于数学计算题的自动求值。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6313611" y="1600201"/>
            <a:ext cx="5129363" cy="4525963"/>
          </a:xfrm>
        </p:spPr>
        <p:txBody>
          <a:bodyPr/>
          <a:lstStyle/>
          <a:p>
            <a:r>
              <a:rPr lang="zh-CN" altLang="en-US" dirty="0" smtClean="0"/>
              <a:t>缺点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实验的</a:t>
            </a:r>
            <a:r>
              <a:rPr lang="en-US" altLang="zh-CN" dirty="0" smtClean="0"/>
              <a:t>160</a:t>
            </a:r>
            <a:r>
              <a:rPr lang="zh-CN" altLang="en-US" dirty="0" smtClean="0"/>
              <a:t>道计算题为本人设计并书写，较为简单。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系统对图片亮度比较敏感，要求光照均匀。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系统识别复杂数学计算题精确度比较低。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前面环节的错误会导致后面环节的错误。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9072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" y="2061677"/>
            <a:ext cx="12218266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23092" y="170080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7"/>
          <p:cNvSpPr>
            <a:spLocks noChangeArrowheads="1"/>
          </p:cNvSpPr>
          <p:nvPr/>
        </p:nvSpPr>
        <p:spPr bwMode="auto">
          <a:xfrm>
            <a:off x="3361283" y="3062238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31859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谢谢您的</a:t>
            </a:r>
            <a:r>
              <a:rPr lang="zh-CN" altLang="en-US" sz="6600" b="1" dirty="0">
                <a:solidFill>
                  <a:srgbClr val="31859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聆听</a:t>
            </a:r>
          </a:p>
        </p:txBody>
      </p:sp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3505299" y="2785819"/>
            <a:ext cx="5111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31859C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THANK YOU FOR YOUR </a:t>
            </a:r>
            <a:r>
              <a:rPr lang="en-US" altLang="zh-CN" sz="2000" dirty="0">
                <a:solidFill>
                  <a:srgbClr val="31859C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LISTENING</a:t>
            </a:r>
            <a:r>
              <a:rPr lang="en-US" altLang="zh-CN" sz="2000" dirty="0" smtClean="0">
                <a:solidFill>
                  <a:srgbClr val="31859C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.</a:t>
            </a:r>
            <a:endParaRPr lang="zh-CN" altLang="en-US" sz="2000" dirty="0">
              <a:solidFill>
                <a:srgbClr val="31859C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199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23" name="Picture 2" descr="âquestionâçå¾çæç´¢ç»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19" y="2204865"/>
            <a:ext cx="221014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59" y="2206757"/>
            <a:ext cx="5496344" cy="28064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89475" y="16288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这个怎么算？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995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背景介绍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81" y="1670527"/>
            <a:ext cx="2227048" cy="3953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89" y="1556792"/>
            <a:ext cx="3168352" cy="40324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3732" y="585721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只能处理印刷体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58642" y="58572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支持题型</a:t>
            </a:r>
            <a:r>
              <a:rPr lang="zh-CN" altLang="en-US" dirty="0">
                <a:solidFill>
                  <a:srgbClr val="FF0000"/>
                </a:solidFill>
              </a:rPr>
              <a:t>比较</a:t>
            </a:r>
            <a:r>
              <a:rPr lang="zh-CN" altLang="en-US" dirty="0" smtClean="0">
                <a:solidFill>
                  <a:srgbClr val="FF0000"/>
                </a:solidFill>
              </a:rPr>
              <a:t>单一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2969" y="1138933"/>
            <a:ext cx="24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学术界代表：</a:t>
            </a:r>
            <a:r>
              <a:rPr lang="en-US" altLang="zh-CN" dirty="0" err="1" smtClean="0"/>
              <a:t>mathOCR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608652" y="1187460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工业界代表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：爱作业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67" y="1678400"/>
            <a:ext cx="2196206" cy="389826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473851" y="1187460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工业界代表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：作业帮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700307" y="58353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只能匹配固定题库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875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08987" y="3573016"/>
            <a:ext cx="26468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en-US" altLang="zh-CN" sz="4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8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 Design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Freeform 261"/>
          <p:cNvSpPr>
            <a:spLocks/>
          </p:cNvSpPr>
          <p:nvPr/>
        </p:nvSpPr>
        <p:spPr bwMode="auto">
          <a:xfrm>
            <a:off x="5566131" y="2132856"/>
            <a:ext cx="982742" cy="982742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930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38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Freeform 261"/>
          <p:cNvSpPr>
            <a:spLocks/>
          </p:cNvSpPr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38" y="1310424"/>
            <a:ext cx="6479717" cy="527620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707" y="1296536"/>
            <a:ext cx="4671465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25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架构设计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Freeform 261"/>
          <p:cNvSpPr>
            <a:spLocks/>
          </p:cNvSpPr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15" y="980728"/>
            <a:ext cx="7992888" cy="57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49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161374" y="3573016"/>
            <a:ext cx="394210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en-US" altLang="zh-CN" sz="48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800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 Implementation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5568207" y="2132856"/>
            <a:ext cx="1128001" cy="96761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33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4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873</Words>
  <Application>Microsoft Office PowerPoint</Application>
  <PresentationFormat>自定义</PresentationFormat>
  <Paragraphs>222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Bebas Neue</vt:lpstr>
      <vt:lpstr>Gill Sans</vt:lpstr>
      <vt:lpstr>Impact MT Std</vt:lpstr>
      <vt:lpstr>Lato Light</vt:lpstr>
      <vt:lpstr>方正兰亭黑简体</vt:lpstr>
      <vt:lpstr>宋体</vt:lpstr>
      <vt:lpstr>微软雅黑</vt:lpstr>
      <vt:lpstr>Arial</vt:lpstr>
      <vt:lpstr>Calibri</vt:lpstr>
      <vt:lpstr>LilyUPC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User</cp:lastModifiedBy>
  <cp:revision>195</cp:revision>
  <dcterms:created xsi:type="dcterms:W3CDTF">2015-12-03T10:50:49Z</dcterms:created>
  <dcterms:modified xsi:type="dcterms:W3CDTF">2018-10-13T08:20:57Z</dcterms:modified>
</cp:coreProperties>
</file>